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C69D3CB-4CA6-457E-963B-F17F6CA6FF3B}" type="datetimeFigureOut">
              <a:rPr lang="en-US" smtClean="0"/>
              <a:t>12/2/2016</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732C9A4-D7C9-4A3E-8A3B-EBAF737CB832}" type="slidenum">
              <a:rPr lang="en-US" smtClean="0"/>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4" name="Slide Number Placeholder 13"/>
          <p:cNvSpPr>
            <a:spLocks noGrp="1"/>
          </p:cNvSpPr>
          <p:nvPr>
            <p:ph type="sldNum" sz="quarter" idx="11"/>
          </p:nvPr>
        </p:nvSpPr>
        <p:spPr/>
        <p:txBody>
          <a:bodyPr/>
          <a:lstStyle/>
          <a:p>
            <a:fld id="{2732C9A4-D7C9-4A3E-8A3B-EBAF737CB832}"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4" name="Slide Number Placeholder 13"/>
          <p:cNvSpPr>
            <a:spLocks noGrp="1"/>
          </p:cNvSpPr>
          <p:nvPr>
            <p:ph type="sldNum" sz="quarter" idx="11"/>
          </p:nvPr>
        </p:nvSpPr>
        <p:spPr/>
        <p:txBody>
          <a:bodyPr/>
          <a:lstStyle/>
          <a:p>
            <a:fld id="{2732C9A4-D7C9-4A3E-8A3B-EBAF737CB832}"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1" name="Slide Number Placeholder 10"/>
          <p:cNvSpPr>
            <a:spLocks noGrp="1"/>
          </p:cNvSpPr>
          <p:nvPr>
            <p:ph type="sldNum" sz="quarter" idx="11"/>
          </p:nvPr>
        </p:nvSpPr>
        <p:spPr/>
        <p:txBody>
          <a:bodyPr/>
          <a:lstStyle/>
          <a:p>
            <a:fld id="{2732C9A4-D7C9-4A3E-8A3B-EBAF737CB832}" type="slidenum">
              <a:rPr lang="en-US" smtClean="0"/>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C69D3CB-4CA6-457E-963B-F17F6CA6FF3B}" type="datetimeFigureOut">
              <a:rPr lang="en-US" smtClean="0"/>
              <a:t>12/2/2016</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2732C9A4-D7C9-4A3E-8A3B-EBAF737CB832}" type="slidenum">
              <a:rPr lang="en-US" smtClean="0"/>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3" name="Slide Number Placeholder 12"/>
          <p:cNvSpPr>
            <a:spLocks noGrp="1"/>
          </p:cNvSpPr>
          <p:nvPr>
            <p:ph type="sldNum" sz="quarter" idx="11"/>
          </p:nvPr>
        </p:nvSpPr>
        <p:spPr/>
        <p:txBody>
          <a:bodyPr/>
          <a:lstStyle/>
          <a:p>
            <a:fld id="{2732C9A4-D7C9-4A3E-8A3B-EBAF737CB832}"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4" name="Slide Number Placeholder 13"/>
          <p:cNvSpPr>
            <a:spLocks noGrp="1"/>
          </p:cNvSpPr>
          <p:nvPr>
            <p:ph type="sldNum" sz="quarter" idx="11"/>
          </p:nvPr>
        </p:nvSpPr>
        <p:spPr/>
        <p:txBody>
          <a:bodyPr/>
          <a:lstStyle/>
          <a:p>
            <a:fld id="{2732C9A4-D7C9-4A3E-8A3B-EBAF737CB832}"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0" name="Slide Number Placeholder 9"/>
          <p:cNvSpPr>
            <a:spLocks noGrp="1"/>
          </p:cNvSpPr>
          <p:nvPr>
            <p:ph type="sldNum" sz="quarter" idx="11"/>
          </p:nvPr>
        </p:nvSpPr>
        <p:spPr/>
        <p:txBody>
          <a:bodyPr/>
          <a:lstStyle/>
          <a:p>
            <a:fld id="{2732C9A4-D7C9-4A3E-8A3B-EBAF737CB832}" type="slidenum">
              <a:rPr lang="en-US" smtClean="0"/>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9" name="Slide Number Placeholder 8"/>
          <p:cNvSpPr>
            <a:spLocks noGrp="1"/>
          </p:cNvSpPr>
          <p:nvPr>
            <p:ph type="sldNum" sz="quarter" idx="11"/>
          </p:nvPr>
        </p:nvSpPr>
        <p:spPr/>
        <p:txBody>
          <a:bodyPr/>
          <a:lstStyle/>
          <a:p>
            <a:fld id="{2732C9A4-D7C9-4A3E-8A3B-EBAF737CB832}"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6" name="Slide Number Placeholder 15"/>
          <p:cNvSpPr>
            <a:spLocks noGrp="1"/>
          </p:cNvSpPr>
          <p:nvPr>
            <p:ph type="sldNum" sz="quarter" idx="11"/>
          </p:nvPr>
        </p:nvSpPr>
        <p:spPr/>
        <p:txBody>
          <a:bodyPr/>
          <a:lstStyle/>
          <a:p>
            <a:fld id="{2732C9A4-D7C9-4A3E-8A3B-EBAF737CB832}"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C69D3CB-4CA6-457E-963B-F17F6CA6FF3B}" type="datetimeFigureOut">
              <a:rPr lang="en-US" smtClean="0"/>
              <a:t>12/2/2016</a:t>
            </a:fld>
            <a:endParaRPr lang="en-US" dirty="0"/>
          </a:p>
        </p:txBody>
      </p:sp>
      <p:sp>
        <p:nvSpPr>
          <p:cNvPr id="17" name="Slide Number Placeholder 16"/>
          <p:cNvSpPr>
            <a:spLocks noGrp="1"/>
          </p:cNvSpPr>
          <p:nvPr>
            <p:ph type="sldNum" sz="quarter" idx="11"/>
          </p:nvPr>
        </p:nvSpPr>
        <p:spPr/>
        <p:txBody>
          <a:bodyPr/>
          <a:lstStyle/>
          <a:p>
            <a:fld id="{2732C9A4-D7C9-4A3E-8A3B-EBAF737CB832}"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732C9A4-D7C9-4A3E-8A3B-EBAF737CB832}" type="slidenum">
              <a:rPr lang="en-US" smtClean="0"/>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C69D3CB-4CA6-457E-963B-F17F6CA6FF3B}" type="datetimeFigureOut">
              <a:rPr lang="en-US" smtClean="0"/>
              <a:t>12/2/2016</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5" y="4953000"/>
            <a:ext cx="6048375" cy="12564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2830286"/>
            <a:ext cx="5377543" cy="1905000"/>
          </a:xfrm>
          <a:prstGeom prst="rect">
            <a:avLst/>
          </a:prstGeom>
        </p:spPr>
      </p:pic>
      <p:sp>
        <p:nvSpPr>
          <p:cNvPr id="6" name="TextBox 5"/>
          <p:cNvSpPr txBox="1"/>
          <p:nvPr/>
        </p:nvSpPr>
        <p:spPr>
          <a:xfrm>
            <a:off x="326570" y="1295400"/>
            <a:ext cx="6096000" cy="830997"/>
          </a:xfrm>
          <a:prstGeom prst="rect">
            <a:avLst/>
          </a:prstGeom>
          <a:noFill/>
        </p:spPr>
        <p:txBody>
          <a:bodyPr wrap="square" rtlCol="0">
            <a:spAutoFit/>
          </a:bodyPr>
          <a:lstStyle/>
          <a:p>
            <a:pPr algn="ctr"/>
            <a:r>
              <a:rPr lang="en-US" sz="2400" b="1" i="1" dirty="0" smtClean="0"/>
              <a:t>Installation of Manufactured homes in proximity of Transmission Line Rights of Way</a:t>
            </a:r>
            <a:endParaRPr lang="en-US" sz="2400" b="1" i="1" dirty="0"/>
          </a:p>
        </p:txBody>
      </p:sp>
    </p:spTree>
    <p:extLst>
      <p:ext uri="{BB962C8B-B14F-4D97-AF65-F5344CB8AC3E}">
        <p14:creationId xmlns:p14="http://schemas.microsoft.com/office/powerpoint/2010/main" val="326464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grpSp>
        <p:nvGrpSpPr>
          <p:cNvPr id="34" name="Group 341"/>
          <p:cNvGrpSpPr>
            <a:grpSpLocks/>
          </p:cNvGrpSpPr>
          <p:nvPr/>
        </p:nvGrpSpPr>
        <p:grpSpPr bwMode="auto">
          <a:xfrm>
            <a:off x="3167062" y="3964556"/>
            <a:ext cx="889000" cy="1766888"/>
            <a:chOff x="1884" y="1727"/>
            <a:chExt cx="560" cy="1113"/>
          </a:xfrm>
        </p:grpSpPr>
        <p:sp>
          <p:nvSpPr>
            <p:cNvPr id="35" name="L1"/>
            <p:cNvSpPr>
              <a:spLocks noChangeShapeType="1"/>
            </p:cNvSpPr>
            <p:nvPr/>
          </p:nvSpPr>
          <p:spPr bwMode="auto">
            <a:xfrm flipV="1">
              <a:off x="2160" y="2040"/>
              <a:ext cx="0" cy="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2"/>
            <p:cNvSpPr>
              <a:spLocks noChangeShapeType="1"/>
            </p:cNvSpPr>
            <p:nvPr/>
          </p:nvSpPr>
          <p:spPr bwMode="auto">
            <a:xfrm>
              <a:off x="1920" y="212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3"/>
            <p:cNvSpPr>
              <a:spLocks noChangeShapeType="1"/>
            </p:cNvSpPr>
            <p:nvPr/>
          </p:nvSpPr>
          <p:spPr bwMode="auto">
            <a:xfrm flipV="1">
              <a:off x="1920" y="224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1"/>
            <p:cNvSpPr txBox="1">
              <a:spLocks noChangeArrowheads="1"/>
            </p:cNvSpPr>
            <p:nvPr/>
          </p:nvSpPr>
          <p:spPr bwMode="auto">
            <a:xfrm>
              <a:off x="1884" y="1727"/>
              <a:ext cx="5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smtClean="0">
                  <a:latin typeface="Times New Roman" pitchFamily="18" charset="0"/>
                </a:rPr>
                <a:t>Single Pole Structure</a:t>
              </a:r>
              <a:endParaRPr lang="en-US" altLang="en-US" sz="1200" b="1" dirty="0">
                <a:latin typeface="Times New Roman" pitchFamily="18" charset="0"/>
              </a:endParaRPr>
            </a:p>
          </p:txBody>
        </p:sp>
      </p:grpSp>
      <p:grpSp>
        <p:nvGrpSpPr>
          <p:cNvPr id="40" name="Group 543"/>
          <p:cNvGrpSpPr>
            <a:grpSpLocks/>
          </p:cNvGrpSpPr>
          <p:nvPr/>
        </p:nvGrpSpPr>
        <p:grpSpPr bwMode="auto">
          <a:xfrm>
            <a:off x="1179512" y="5782241"/>
            <a:ext cx="4826000" cy="660400"/>
            <a:chOff x="640" y="2904"/>
            <a:chExt cx="3040" cy="416"/>
          </a:xfrm>
        </p:grpSpPr>
        <p:sp>
          <p:nvSpPr>
            <p:cNvPr id="41"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5"/>
            <p:cNvSpPr>
              <a:spLocks noChangeShapeType="1"/>
            </p:cNvSpPr>
            <p:nvPr/>
          </p:nvSpPr>
          <p:spPr bwMode="auto">
            <a:xfrm>
              <a:off x="140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6"/>
            <p:cNvSpPr>
              <a:spLocks noChangeShapeType="1"/>
            </p:cNvSpPr>
            <p:nvPr/>
          </p:nvSpPr>
          <p:spPr bwMode="auto">
            <a:xfrm>
              <a:off x="68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L7"/>
            <p:cNvSpPr>
              <a:spLocks noChangeShapeType="1"/>
            </p:cNvSpPr>
            <p:nvPr/>
          </p:nvSpPr>
          <p:spPr bwMode="auto">
            <a:xfrm>
              <a:off x="114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 name="L8"/>
            <p:cNvSpPr>
              <a:spLocks noChangeShapeType="1"/>
            </p:cNvSpPr>
            <p:nvPr/>
          </p:nvSpPr>
          <p:spPr bwMode="auto">
            <a:xfrm>
              <a:off x="144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9"/>
            <p:cNvSpPr>
              <a:spLocks noChangeShapeType="1"/>
            </p:cNvSpPr>
            <p:nvPr/>
          </p:nvSpPr>
          <p:spPr bwMode="auto">
            <a:xfrm>
              <a:off x="190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11"/>
            <p:cNvSpPr>
              <a:spLocks noChangeShapeType="1"/>
            </p:cNvSpPr>
            <p:nvPr/>
          </p:nvSpPr>
          <p:spPr bwMode="auto">
            <a:xfrm>
              <a:off x="220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12"/>
            <p:cNvSpPr>
              <a:spLocks noChangeShapeType="1"/>
            </p:cNvSpPr>
            <p:nvPr/>
          </p:nvSpPr>
          <p:spPr bwMode="auto">
            <a:xfrm>
              <a:off x="266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13"/>
            <p:cNvSpPr>
              <a:spLocks noChangeShapeType="1"/>
            </p:cNvSpPr>
            <p:nvPr/>
          </p:nvSpPr>
          <p:spPr bwMode="auto">
            <a:xfrm>
              <a:off x="292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14"/>
            <p:cNvSpPr>
              <a:spLocks noChangeShapeType="1"/>
            </p:cNvSpPr>
            <p:nvPr/>
          </p:nvSpPr>
          <p:spPr bwMode="auto">
            <a:xfrm>
              <a:off x="296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15"/>
            <p:cNvSpPr>
              <a:spLocks noChangeShapeType="1"/>
            </p:cNvSpPr>
            <p:nvPr/>
          </p:nvSpPr>
          <p:spPr bwMode="auto">
            <a:xfrm>
              <a:off x="342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1"/>
            <p:cNvSpPr txBox="1">
              <a:spLocks noChangeArrowheads="1"/>
            </p:cNvSpPr>
            <p:nvPr/>
          </p:nvSpPr>
          <p:spPr bwMode="auto">
            <a:xfrm>
              <a:off x="1920" y="31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100'</a:t>
              </a:r>
            </a:p>
          </p:txBody>
        </p:sp>
        <p:sp>
          <p:nvSpPr>
            <p:cNvPr id="58" name="T3"/>
            <p:cNvSpPr txBox="1">
              <a:spLocks noChangeArrowheads="1"/>
            </p:cNvSpPr>
            <p:nvPr/>
          </p:nvSpPr>
          <p:spPr bwMode="auto">
            <a:xfrm>
              <a:off x="78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59" name="T4"/>
            <p:cNvSpPr txBox="1">
              <a:spLocks noChangeArrowheads="1"/>
            </p:cNvSpPr>
            <p:nvPr/>
          </p:nvSpPr>
          <p:spPr bwMode="auto">
            <a:xfrm>
              <a:off x="306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0" name="T5"/>
            <p:cNvSpPr txBox="1">
              <a:spLocks noChangeArrowheads="1"/>
            </p:cNvSpPr>
            <p:nvPr/>
          </p:nvSpPr>
          <p:spPr bwMode="auto">
            <a:xfrm>
              <a:off x="154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1" name="T6"/>
            <p:cNvSpPr txBox="1">
              <a:spLocks noChangeArrowheads="1"/>
            </p:cNvSpPr>
            <p:nvPr/>
          </p:nvSpPr>
          <p:spPr bwMode="auto">
            <a:xfrm>
              <a:off x="230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grpSp>
      <p:sp>
        <p:nvSpPr>
          <p:cNvPr id="62" name="Text Box 544"/>
          <p:cNvSpPr txBox="1">
            <a:spLocks noChangeArrowheads="1"/>
          </p:cNvSpPr>
          <p:nvPr/>
        </p:nvSpPr>
        <p:spPr bwMode="auto">
          <a:xfrm>
            <a:off x="5116512" y="5545706"/>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63" name="Text Box 545"/>
          <p:cNvSpPr txBox="1">
            <a:spLocks noChangeArrowheads="1"/>
          </p:cNvSpPr>
          <p:nvPr/>
        </p:nvSpPr>
        <p:spPr bwMode="auto">
          <a:xfrm>
            <a:off x="1382712" y="553550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3" name="TextBox 2"/>
          <p:cNvSpPr txBox="1"/>
          <p:nvPr/>
        </p:nvSpPr>
        <p:spPr>
          <a:xfrm>
            <a:off x="609600" y="148326"/>
            <a:ext cx="5638800" cy="646331"/>
          </a:xfrm>
          <a:prstGeom prst="rect">
            <a:avLst/>
          </a:prstGeom>
          <a:noFill/>
        </p:spPr>
        <p:txBody>
          <a:bodyPr wrap="square" rtlCol="0">
            <a:spAutoFit/>
          </a:bodyPr>
          <a:lstStyle/>
          <a:p>
            <a:pPr algn="ctr"/>
            <a:r>
              <a:rPr lang="en-US" b="1" dirty="0" smtClean="0"/>
              <a:t>Septic also installed on the Transmission Line Rights of Way which is also a discouraged encroachment.</a:t>
            </a:r>
            <a:endParaRPr lang="en-US" b="1" dirty="0"/>
          </a:p>
        </p:txBody>
      </p:sp>
      <p:pic>
        <p:nvPicPr>
          <p:cNvPr id="5122" name="Picture 2" descr="S:\Workgroups\APC Power Delivery\Trans Line Design&amp;Maint Sup\Encroachments\JASON-SOUTHERN DIV\REFERENCE_RESEARCH_10.27.15\LINE FOLDER\46\430000 NO AUBURN NOTASULGA STR 134A TO NOTASULGA\STR 145\20150428_140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82" y="857250"/>
            <a:ext cx="6313718"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6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2" name="TextBox 1"/>
          <p:cNvSpPr txBox="1"/>
          <p:nvPr/>
        </p:nvSpPr>
        <p:spPr>
          <a:xfrm>
            <a:off x="727298" y="533400"/>
            <a:ext cx="5272768" cy="5786199"/>
          </a:xfrm>
          <a:prstGeom prst="rect">
            <a:avLst/>
          </a:prstGeom>
          <a:noFill/>
        </p:spPr>
        <p:txBody>
          <a:bodyPr wrap="square" rtlCol="0">
            <a:spAutoFit/>
          </a:bodyPr>
          <a:lstStyle/>
          <a:p>
            <a:pPr algn="ctr"/>
            <a:r>
              <a:rPr lang="en-US" sz="2400" b="1" i="1" dirty="0" smtClean="0"/>
              <a:t>We talk a lot about safety and hazards, but there is USUALLY a significant investment IN these scenarios!</a:t>
            </a:r>
          </a:p>
          <a:p>
            <a:pPr algn="ctr"/>
            <a:endParaRPr lang="en-US" b="1" i="1" dirty="0"/>
          </a:p>
          <a:p>
            <a:pPr marL="285750" indent="-285750">
              <a:buFont typeface="Arial" panose="020B0604020202020204" pitchFamily="34" charset="0"/>
              <a:buChar char="•"/>
            </a:pPr>
            <a:r>
              <a:rPr lang="en-US" sz="2000" b="1" i="1" dirty="0" smtClean="0"/>
              <a:t>Lot Clearing </a:t>
            </a:r>
            <a:r>
              <a:rPr lang="en-US" sz="2000" b="1" i="1" dirty="0" smtClean="0">
                <a:solidFill>
                  <a:srgbClr val="92D050"/>
                </a:solidFill>
              </a:rPr>
              <a:t>$$$$$$$$</a:t>
            </a:r>
          </a:p>
          <a:p>
            <a:pPr marL="285750" indent="-285750">
              <a:buFont typeface="Arial" panose="020B0604020202020204" pitchFamily="34" charset="0"/>
              <a:buChar char="•"/>
            </a:pPr>
            <a:r>
              <a:rPr lang="en-US" sz="2000" b="1" i="1" dirty="0" smtClean="0"/>
              <a:t>Septic Tank installation </a:t>
            </a:r>
            <a:r>
              <a:rPr lang="en-US" sz="2000" b="1" i="1" dirty="0" smtClean="0">
                <a:solidFill>
                  <a:srgbClr val="92D050"/>
                </a:solidFill>
              </a:rPr>
              <a:t>$$$$$$$</a:t>
            </a:r>
          </a:p>
          <a:p>
            <a:pPr marL="285750" indent="-285750">
              <a:buFont typeface="Arial" panose="020B0604020202020204" pitchFamily="34" charset="0"/>
              <a:buChar char="•"/>
            </a:pPr>
            <a:r>
              <a:rPr lang="en-US" sz="2000" b="1" i="1" dirty="0" smtClean="0"/>
              <a:t>Driveway Expense </a:t>
            </a:r>
            <a:r>
              <a:rPr lang="en-US" sz="2000" b="1" i="1" dirty="0" smtClean="0">
                <a:solidFill>
                  <a:srgbClr val="92D050"/>
                </a:solidFill>
              </a:rPr>
              <a:t>$$$$$$</a:t>
            </a:r>
          </a:p>
          <a:p>
            <a:pPr marL="285750" indent="-285750">
              <a:buFont typeface="Arial" panose="020B0604020202020204" pitchFamily="34" charset="0"/>
              <a:buChar char="•"/>
            </a:pPr>
            <a:r>
              <a:rPr lang="en-US" sz="2000" b="1" i="1" dirty="0"/>
              <a:t>B</a:t>
            </a:r>
            <a:r>
              <a:rPr lang="en-US" sz="2000" b="1" i="1" dirty="0" smtClean="0"/>
              <a:t>rand new manufactured home </a:t>
            </a:r>
            <a:r>
              <a:rPr lang="en-US" sz="2000" b="1" i="1" dirty="0" smtClean="0">
                <a:solidFill>
                  <a:srgbClr val="92D050"/>
                </a:solidFill>
              </a:rPr>
              <a:t>$$$$$$$$</a:t>
            </a:r>
          </a:p>
          <a:p>
            <a:pPr marL="285750" indent="-285750">
              <a:buFont typeface="Arial" panose="020B0604020202020204" pitchFamily="34" charset="0"/>
              <a:buChar char="•"/>
            </a:pPr>
            <a:r>
              <a:rPr lang="en-US" sz="2000" b="1" i="1" dirty="0" smtClean="0"/>
              <a:t>Moving and installing manufactured home </a:t>
            </a:r>
            <a:r>
              <a:rPr lang="en-US" sz="2000" b="1" i="1" dirty="0" smtClean="0">
                <a:solidFill>
                  <a:srgbClr val="92D050"/>
                </a:solidFill>
              </a:rPr>
              <a:t>$$$$$$$</a:t>
            </a:r>
          </a:p>
          <a:p>
            <a:pPr marL="285750" indent="-285750">
              <a:buFont typeface="Arial" panose="020B0604020202020204" pitchFamily="34" charset="0"/>
              <a:buChar char="•"/>
            </a:pPr>
            <a:r>
              <a:rPr lang="en-US" sz="2000" b="1" i="1" dirty="0" smtClean="0"/>
              <a:t>All other moving expenses </a:t>
            </a:r>
            <a:r>
              <a:rPr lang="en-US" sz="2000" b="1" i="1" dirty="0" smtClean="0">
                <a:solidFill>
                  <a:srgbClr val="92D050"/>
                </a:solidFill>
              </a:rPr>
              <a:t>$$$$$$$</a:t>
            </a:r>
          </a:p>
          <a:p>
            <a:pPr marL="285750" indent="-285750">
              <a:buFont typeface="Arial" panose="020B0604020202020204" pitchFamily="34" charset="0"/>
              <a:buChar char="•"/>
            </a:pPr>
            <a:r>
              <a:rPr lang="en-US" sz="2000" b="1" i="1" dirty="0" smtClean="0"/>
              <a:t>Other Utilities </a:t>
            </a:r>
            <a:r>
              <a:rPr lang="en-US" sz="2000" b="1" i="1" dirty="0" smtClean="0">
                <a:solidFill>
                  <a:srgbClr val="92D050"/>
                </a:solidFill>
              </a:rPr>
              <a:t>$$$$$$$</a:t>
            </a:r>
          </a:p>
          <a:p>
            <a:endParaRPr lang="en-US" b="1" i="1" dirty="0"/>
          </a:p>
          <a:p>
            <a:endParaRPr lang="en-US" b="1" i="1" dirty="0" smtClean="0"/>
          </a:p>
          <a:p>
            <a:r>
              <a:rPr lang="en-US" sz="2800" b="1" i="1" u="sng" dirty="0" smtClean="0">
                <a:solidFill>
                  <a:srgbClr val="FF0000"/>
                </a:solidFill>
              </a:rPr>
              <a:t>As professionals, we owe it to our communities and neighbors to do the right thing!</a:t>
            </a:r>
            <a:endParaRPr lang="en-US" sz="2800" b="1" i="1" u="sng" dirty="0">
              <a:solidFill>
                <a:srgbClr val="FF0000"/>
              </a:solidFill>
            </a:endParaRPr>
          </a:p>
        </p:txBody>
      </p:sp>
    </p:spTree>
    <p:extLst>
      <p:ext uri="{BB962C8B-B14F-4D97-AF65-F5344CB8AC3E}">
        <p14:creationId xmlns:p14="http://schemas.microsoft.com/office/powerpoint/2010/main" val="48285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grpSp>
        <p:nvGrpSpPr>
          <p:cNvPr id="34" name="Group 341"/>
          <p:cNvGrpSpPr>
            <a:grpSpLocks/>
          </p:cNvGrpSpPr>
          <p:nvPr/>
        </p:nvGrpSpPr>
        <p:grpSpPr bwMode="auto">
          <a:xfrm>
            <a:off x="3167062" y="4213000"/>
            <a:ext cx="889000" cy="1518444"/>
            <a:chOff x="1884" y="1727"/>
            <a:chExt cx="560" cy="1113"/>
          </a:xfrm>
        </p:grpSpPr>
        <p:sp>
          <p:nvSpPr>
            <p:cNvPr id="35" name="L1"/>
            <p:cNvSpPr>
              <a:spLocks noChangeShapeType="1"/>
            </p:cNvSpPr>
            <p:nvPr/>
          </p:nvSpPr>
          <p:spPr bwMode="auto">
            <a:xfrm flipV="1">
              <a:off x="2160" y="2040"/>
              <a:ext cx="0" cy="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2"/>
            <p:cNvSpPr>
              <a:spLocks noChangeShapeType="1"/>
            </p:cNvSpPr>
            <p:nvPr/>
          </p:nvSpPr>
          <p:spPr bwMode="auto">
            <a:xfrm>
              <a:off x="1920" y="212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3"/>
            <p:cNvSpPr>
              <a:spLocks noChangeShapeType="1"/>
            </p:cNvSpPr>
            <p:nvPr/>
          </p:nvSpPr>
          <p:spPr bwMode="auto">
            <a:xfrm flipV="1">
              <a:off x="1920" y="224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1"/>
            <p:cNvSpPr txBox="1">
              <a:spLocks noChangeArrowheads="1"/>
            </p:cNvSpPr>
            <p:nvPr/>
          </p:nvSpPr>
          <p:spPr bwMode="auto">
            <a:xfrm>
              <a:off x="1884" y="1727"/>
              <a:ext cx="5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smtClean="0">
                  <a:latin typeface="Times New Roman" pitchFamily="18" charset="0"/>
                </a:rPr>
                <a:t>Single Pole Structure</a:t>
              </a:r>
              <a:endParaRPr lang="en-US" altLang="en-US" sz="1200" b="1" dirty="0">
                <a:latin typeface="Times New Roman" pitchFamily="18" charset="0"/>
              </a:endParaRPr>
            </a:p>
          </p:txBody>
        </p:sp>
      </p:grpSp>
      <p:grpSp>
        <p:nvGrpSpPr>
          <p:cNvPr id="40" name="Group 543"/>
          <p:cNvGrpSpPr>
            <a:grpSpLocks/>
          </p:cNvGrpSpPr>
          <p:nvPr/>
        </p:nvGrpSpPr>
        <p:grpSpPr bwMode="auto">
          <a:xfrm>
            <a:off x="1179512" y="5782241"/>
            <a:ext cx="4826000" cy="660400"/>
            <a:chOff x="640" y="2904"/>
            <a:chExt cx="3040" cy="416"/>
          </a:xfrm>
        </p:grpSpPr>
        <p:sp>
          <p:nvSpPr>
            <p:cNvPr id="41"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5"/>
            <p:cNvSpPr>
              <a:spLocks noChangeShapeType="1"/>
            </p:cNvSpPr>
            <p:nvPr/>
          </p:nvSpPr>
          <p:spPr bwMode="auto">
            <a:xfrm>
              <a:off x="140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6"/>
            <p:cNvSpPr>
              <a:spLocks noChangeShapeType="1"/>
            </p:cNvSpPr>
            <p:nvPr/>
          </p:nvSpPr>
          <p:spPr bwMode="auto">
            <a:xfrm>
              <a:off x="68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L7"/>
            <p:cNvSpPr>
              <a:spLocks noChangeShapeType="1"/>
            </p:cNvSpPr>
            <p:nvPr/>
          </p:nvSpPr>
          <p:spPr bwMode="auto">
            <a:xfrm>
              <a:off x="114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 name="L8"/>
            <p:cNvSpPr>
              <a:spLocks noChangeShapeType="1"/>
            </p:cNvSpPr>
            <p:nvPr/>
          </p:nvSpPr>
          <p:spPr bwMode="auto">
            <a:xfrm>
              <a:off x="144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9"/>
            <p:cNvSpPr>
              <a:spLocks noChangeShapeType="1"/>
            </p:cNvSpPr>
            <p:nvPr/>
          </p:nvSpPr>
          <p:spPr bwMode="auto">
            <a:xfrm>
              <a:off x="190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11"/>
            <p:cNvSpPr>
              <a:spLocks noChangeShapeType="1"/>
            </p:cNvSpPr>
            <p:nvPr/>
          </p:nvSpPr>
          <p:spPr bwMode="auto">
            <a:xfrm>
              <a:off x="220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12"/>
            <p:cNvSpPr>
              <a:spLocks noChangeShapeType="1"/>
            </p:cNvSpPr>
            <p:nvPr/>
          </p:nvSpPr>
          <p:spPr bwMode="auto">
            <a:xfrm>
              <a:off x="266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13"/>
            <p:cNvSpPr>
              <a:spLocks noChangeShapeType="1"/>
            </p:cNvSpPr>
            <p:nvPr/>
          </p:nvSpPr>
          <p:spPr bwMode="auto">
            <a:xfrm>
              <a:off x="292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14"/>
            <p:cNvSpPr>
              <a:spLocks noChangeShapeType="1"/>
            </p:cNvSpPr>
            <p:nvPr/>
          </p:nvSpPr>
          <p:spPr bwMode="auto">
            <a:xfrm>
              <a:off x="296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15"/>
            <p:cNvSpPr>
              <a:spLocks noChangeShapeType="1"/>
            </p:cNvSpPr>
            <p:nvPr/>
          </p:nvSpPr>
          <p:spPr bwMode="auto">
            <a:xfrm>
              <a:off x="342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1"/>
            <p:cNvSpPr txBox="1">
              <a:spLocks noChangeArrowheads="1"/>
            </p:cNvSpPr>
            <p:nvPr/>
          </p:nvSpPr>
          <p:spPr bwMode="auto">
            <a:xfrm>
              <a:off x="1920" y="31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100'</a:t>
              </a:r>
            </a:p>
          </p:txBody>
        </p:sp>
        <p:sp>
          <p:nvSpPr>
            <p:cNvPr id="58" name="T3"/>
            <p:cNvSpPr txBox="1">
              <a:spLocks noChangeArrowheads="1"/>
            </p:cNvSpPr>
            <p:nvPr/>
          </p:nvSpPr>
          <p:spPr bwMode="auto">
            <a:xfrm>
              <a:off x="78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59" name="T4"/>
            <p:cNvSpPr txBox="1">
              <a:spLocks noChangeArrowheads="1"/>
            </p:cNvSpPr>
            <p:nvPr/>
          </p:nvSpPr>
          <p:spPr bwMode="auto">
            <a:xfrm>
              <a:off x="306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0" name="T5"/>
            <p:cNvSpPr txBox="1">
              <a:spLocks noChangeArrowheads="1"/>
            </p:cNvSpPr>
            <p:nvPr/>
          </p:nvSpPr>
          <p:spPr bwMode="auto">
            <a:xfrm>
              <a:off x="154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1" name="T6"/>
            <p:cNvSpPr txBox="1">
              <a:spLocks noChangeArrowheads="1"/>
            </p:cNvSpPr>
            <p:nvPr/>
          </p:nvSpPr>
          <p:spPr bwMode="auto">
            <a:xfrm>
              <a:off x="230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grpSp>
      <p:sp>
        <p:nvSpPr>
          <p:cNvPr id="62" name="Text Box 544"/>
          <p:cNvSpPr txBox="1">
            <a:spLocks noChangeArrowheads="1"/>
          </p:cNvSpPr>
          <p:nvPr/>
        </p:nvSpPr>
        <p:spPr bwMode="auto">
          <a:xfrm>
            <a:off x="5116512" y="5545706"/>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63" name="Text Box 545"/>
          <p:cNvSpPr txBox="1">
            <a:spLocks noChangeArrowheads="1"/>
          </p:cNvSpPr>
          <p:nvPr/>
        </p:nvSpPr>
        <p:spPr bwMode="auto">
          <a:xfrm>
            <a:off x="1382712" y="553550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3" name="TextBox 2"/>
          <p:cNvSpPr txBox="1"/>
          <p:nvPr/>
        </p:nvSpPr>
        <p:spPr>
          <a:xfrm>
            <a:off x="609600" y="148326"/>
            <a:ext cx="5638800" cy="646331"/>
          </a:xfrm>
          <a:prstGeom prst="rect">
            <a:avLst/>
          </a:prstGeom>
          <a:noFill/>
        </p:spPr>
        <p:txBody>
          <a:bodyPr wrap="square" rtlCol="0">
            <a:spAutoFit/>
          </a:bodyPr>
          <a:lstStyle/>
          <a:p>
            <a:pPr algn="ctr"/>
            <a:r>
              <a:rPr lang="en-US" b="1" dirty="0" smtClean="0"/>
              <a:t>Remember the brand new </a:t>
            </a:r>
            <a:r>
              <a:rPr lang="en-US" b="1" dirty="0"/>
              <a:t>m</a:t>
            </a:r>
            <a:r>
              <a:rPr lang="en-US" b="1" dirty="0" smtClean="0"/>
              <a:t>anufactured home from above, here are their neighbors in the same scenario!</a:t>
            </a:r>
            <a:endParaRPr lang="en-US" b="1" dirty="0"/>
          </a:p>
        </p:txBody>
      </p:sp>
      <p:pic>
        <p:nvPicPr>
          <p:cNvPr id="6146" name="Picture 2" descr="S:\Workgroups\APC Power Delivery\Trans Line Design&amp;Maint Sup\Encroachments\JASON-SOUTHERN DIV\REFERENCE_RESEARCH_10.27.15\LINE FOLDER\46\430000 NO AUBURN NOTASULGA STR 134A TO NOTASULGA\STR 145\20150428_1409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57250"/>
            <a:ext cx="6477000" cy="33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1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grpSp>
        <p:nvGrpSpPr>
          <p:cNvPr id="34" name="Group 341"/>
          <p:cNvGrpSpPr>
            <a:grpSpLocks/>
          </p:cNvGrpSpPr>
          <p:nvPr/>
        </p:nvGrpSpPr>
        <p:grpSpPr bwMode="auto">
          <a:xfrm>
            <a:off x="3167062" y="4213000"/>
            <a:ext cx="889000" cy="1518444"/>
            <a:chOff x="1884" y="1727"/>
            <a:chExt cx="560" cy="1113"/>
          </a:xfrm>
        </p:grpSpPr>
        <p:sp>
          <p:nvSpPr>
            <p:cNvPr id="35" name="L1"/>
            <p:cNvSpPr>
              <a:spLocks noChangeShapeType="1"/>
            </p:cNvSpPr>
            <p:nvPr/>
          </p:nvSpPr>
          <p:spPr bwMode="auto">
            <a:xfrm flipV="1">
              <a:off x="2160" y="2040"/>
              <a:ext cx="0" cy="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2"/>
            <p:cNvSpPr>
              <a:spLocks noChangeShapeType="1"/>
            </p:cNvSpPr>
            <p:nvPr/>
          </p:nvSpPr>
          <p:spPr bwMode="auto">
            <a:xfrm>
              <a:off x="1920" y="212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3"/>
            <p:cNvSpPr>
              <a:spLocks noChangeShapeType="1"/>
            </p:cNvSpPr>
            <p:nvPr/>
          </p:nvSpPr>
          <p:spPr bwMode="auto">
            <a:xfrm flipV="1">
              <a:off x="1920" y="224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1"/>
            <p:cNvSpPr txBox="1">
              <a:spLocks noChangeArrowheads="1"/>
            </p:cNvSpPr>
            <p:nvPr/>
          </p:nvSpPr>
          <p:spPr bwMode="auto">
            <a:xfrm>
              <a:off x="1884" y="1727"/>
              <a:ext cx="5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smtClean="0">
                  <a:latin typeface="Times New Roman" pitchFamily="18" charset="0"/>
                </a:rPr>
                <a:t>Single Pole Structure</a:t>
              </a:r>
              <a:endParaRPr lang="en-US" altLang="en-US" sz="1200" b="1" dirty="0">
                <a:latin typeface="Times New Roman" pitchFamily="18" charset="0"/>
              </a:endParaRPr>
            </a:p>
          </p:txBody>
        </p:sp>
      </p:grpSp>
      <p:grpSp>
        <p:nvGrpSpPr>
          <p:cNvPr id="40" name="Group 543"/>
          <p:cNvGrpSpPr>
            <a:grpSpLocks/>
          </p:cNvGrpSpPr>
          <p:nvPr/>
        </p:nvGrpSpPr>
        <p:grpSpPr bwMode="auto">
          <a:xfrm>
            <a:off x="1179512" y="5782241"/>
            <a:ext cx="4826000" cy="660400"/>
            <a:chOff x="640" y="2904"/>
            <a:chExt cx="3040" cy="416"/>
          </a:xfrm>
        </p:grpSpPr>
        <p:sp>
          <p:nvSpPr>
            <p:cNvPr id="41"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5"/>
            <p:cNvSpPr>
              <a:spLocks noChangeShapeType="1"/>
            </p:cNvSpPr>
            <p:nvPr/>
          </p:nvSpPr>
          <p:spPr bwMode="auto">
            <a:xfrm>
              <a:off x="140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6"/>
            <p:cNvSpPr>
              <a:spLocks noChangeShapeType="1"/>
            </p:cNvSpPr>
            <p:nvPr/>
          </p:nvSpPr>
          <p:spPr bwMode="auto">
            <a:xfrm>
              <a:off x="68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L7"/>
            <p:cNvSpPr>
              <a:spLocks noChangeShapeType="1"/>
            </p:cNvSpPr>
            <p:nvPr/>
          </p:nvSpPr>
          <p:spPr bwMode="auto">
            <a:xfrm>
              <a:off x="114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 name="L8"/>
            <p:cNvSpPr>
              <a:spLocks noChangeShapeType="1"/>
            </p:cNvSpPr>
            <p:nvPr/>
          </p:nvSpPr>
          <p:spPr bwMode="auto">
            <a:xfrm>
              <a:off x="144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9"/>
            <p:cNvSpPr>
              <a:spLocks noChangeShapeType="1"/>
            </p:cNvSpPr>
            <p:nvPr/>
          </p:nvSpPr>
          <p:spPr bwMode="auto">
            <a:xfrm>
              <a:off x="190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11"/>
            <p:cNvSpPr>
              <a:spLocks noChangeShapeType="1"/>
            </p:cNvSpPr>
            <p:nvPr/>
          </p:nvSpPr>
          <p:spPr bwMode="auto">
            <a:xfrm>
              <a:off x="220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12"/>
            <p:cNvSpPr>
              <a:spLocks noChangeShapeType="1"/>
            </p:cNvSpPr>
            <p:nvPr/>
          </p:nvSpPr>
          <p:spPr bwMode="auto">
            <a:xfrm>
              <a:off x="266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13"/>
            <p:cNvSpPr>
              <a:spLocks noChangeShapeType="1"/>
            </p:cNvSpPr>
            <p:nvPr/>
          </p:nvSpPr>
          <p:spPr bwMode="auto">
            <a:xfrm>
              <a:off x="292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14"/>
            <p:cNvSpPr>
              <a:spLocks noChangeShapeType="1"/>
            </p:cNvSpPr>
            <p:nvPr/>
          </p:nvSpPr>
          <p:spPr bwMode="auto">
            <a:xfrm>
              <a:off x="296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15"/>
            <p:cNvSpPr>
              <a:spLocks noChangeShapeType="1"/>
            </p:cNvSpPr>
            <p:nvPr/>
          </p:nvSpPr>
          <p:spPr bwMode="auto">
            <a:xfrm>
              <a:off x="342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1"/>
            <p:cNvSpPr txBox="1">
              <a:spLocks noChangeArrowheads="1"/>
            </p:cNvSpPr>
            <p:nvPr/>
          </p:nvSpPr>
          <p:spPr bwMode="auto">
            <a:xfrm>
              <a:off x="1920" y="31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100'</a:t>
              </a:r>
            </a:p>
          </p:txBody>
        </p:sp>
        <p:sp>
          <p:nvSpPr>
            <p:cNvPr id="58" name="T3"/>
            <p:cNvSpPr txBox="1">
              <a:spLocks noChangeArrowheads="1"/>
            </p:cNvSpPr>
            <p:nvPr/>
          </p:nvSpPr>
          <p:spPr bwMode="auto">
            <a:xfrm>
              <a:off x="78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59" name="T4"/>
            <p:cNvSpPr txBox="1">
              <a:spLocks noChangeArrowheads="1"/>
            </p:cNvSpPr>
            <p:nvPr/>
          </p:nvSpPr>
          <p:spPr bwMode="auto">
            <a:xfrm>
              <a:off x="306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0" name="T5"/>
            <p:cNvSpPr txBox="1">
              <a:spLocks noChangeArrowheads="1"/>
            </p:cNvSpPr>
            <p:nvPr/>
          </p:nvSpPr>
          <p:spPr bwMode="auto">
            <a:xfrm>
              <a:off x="154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1" name="T6"/>
            <p:cNvSpPr txBox="1">
              <a:spLocks noChangeArrowheads="1"/>
            </p:cNvSpPr>
            <p:nvPr/>
          </p:nvSpPr>
          <p:spPr bwMode="auto">
            <a:xfrm>
              <a:off x="230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grpSp>
      <p:sp>
        <p:nvSpPr>
          <p:cNvPr id="62" name="Text Box 544"/>
          <p:cNvSpPr txBox="1">
            <a:spLocks noChangeArrowheads="1"/>
          </p:cNvSpPr>
          <p:nvPr/>
        </p:nvSpPr>
        <p:spPr bwMode="auto">
          <a:xfrm>
            <a:off x="5116512" y="5545706"/>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63" name="Text Box 545"/>
          <p:cNvSpPr txBox="1">
            <a:spLocks noChangeArrowheads="1"/>
          </p:cNvSpPr>
          <p:nvPr/>
        </p:nvSpPr>
        <p:spPr bwMode="auto">
          <a:xfrm>
            <a:off x="1382712" y="553550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3" name="TextBox 2"/>
          <p:cNvSpPr txBox="1"/>
          <p:nvPr/>
        </p:nvSpPr>
        <p:spPr>
          <a:xfrm>
            <a:off x="609600" y="148326"/>
            <a:ext cx="5638800" cy="369332"/>
          </a:xfrm>
          <a:prstGeom prst="rect">
            <a:avLst/>
          </a:prstGeom>
          <a:noFill/>
        </p:spPr>
        <p:txBody>
          <a:bodyPr wrap="square" rtlCol="0">
            <a:spAutoFit/>
          </a:bodyPr>
          <a:lstStyle/>
          <a:p>
            <a:pPr algn="ctr"/>
            <a:r>
              <a:rPr lang="en-US" b="1" dirty="0" smtClean="0"/>
              <a:t>More neighbors!!!!!</a:t>
            </a:r>
            <a:endParaRPr lang="en-US" b="1" dirty="0"/>
          </a:p>
        </p:txBody>
      </p:sp>
      <p:pic>
        <p:nvPicPr>
          <p:cNvPr id="7170" name="Picture 2" descr="S:\Workgroups\APC Power Delivery\Trans Line Design&amp;Maint Sup\Encroachments\JASON-SOUTHERN DIV\REFERENCE_RESEARCH_10.27.15\LINE FOLDER\46\430000 NO AUBURN NOTASULGA STR 134A TO NOTASULGA\STR 145\20150428_1405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17658"/>
            <a:ext cx="6477000" cy="369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79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3" name="TextBox 2"/>
          <p:cNvSpPr txBox="1"/>
          <p:nvPr/>
        </p:nvSpPr>
        <p:spPr>
          <a:xfrm>
            <a:off x="609373" y="783771"/>
            <a:ext cx="5638800" cy="4278094"/>
          </a:xfrm>
          <a:prstGeom prst="rect">
            <a:avLst/>
          </a:prstGeom>
          <a:noFill/>
        </p:spPr>
        <p:txBody>
          <a:bodyPr wrap="square" rtlCol="0">
            <a:spAutoFit/>
          </a:bodyPr>
          <a:lstStyle/>
          <a:p>
            <a:pPr algn="ctr"/>
            <a:endParaRPr lang="en-US" sz="2400" b="1" dirty="0" smtClean="0"/>
          </a:p>
          <a:p>
            <a:pPr algn="ctr"/>
            <a:endParaRPr lang="en-US" sz="2400" b="1" dirty="0"/>
          </a:p>
          <a:p>
            <a:pPr algn="ctr"/>
            <a:r>
              <a:rPr lang="en-US" sz="3200" b="1" dirty="0" smtClean="0"/>
              <a:t>We need your help!</a:t>
            </a:r>
          </a:p>
          <a:p>
            <a:pPr algn="ctr"/>
            <a:endParaRPr lang="en-US" sz="2400" b="1" dirty="0"/>
          </a:p>
          <a:p>
            <a:pPr marL="342900" indent="-342900">
              <a:buFont typeface="Arial" panose="020B0604020202020204" pitchFamily="34" charset="0"/>
              <a:buChar char="•"/>
            </a:pPr>
            <a:r>
              <a:rPr lang="en-US" sz="2400" b="1" dirty="0" smtClean="0"/>
              <a:t>IF the landowner is wanting to place their home on the Transmission Line Rights of Way, tell them they need to call Alabama Power and make sure the home is not on its Rights of Way.</a:t>
            </a:r>
          </a:p>
          <a:p>
            <a:endParaRPr lang="en-US" sz="2400" b="1" dirty="0" smtClean="0"/>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293780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3" name="TextBox 2"/>
          <p:cNvSpPr txBox="1"/>
          <p:nvPr/>
        </p:nvSpPr>
        <p:spPr>
          <a:xfrm>
            <a:off x="566053" y="914400"/>
            <a:ext cx="5638800" cy="4278094"/>
          </a:xfrm>
          <a:prstGeom prst="rect">
            <a:avLst/>
          </a:prstGeom>
          <a:noFill/>
        </p:spPr>
        <p:txBody>
          <a:bodyPr wrap="square" rtlCol="0">
            <a:spAutoFit/>
          </a:bodyPr>
          <a:lstStyle/>
          <a:p>
            <a:pPr algn="ctr"/>
            <a:endParaRPr lang="en-US" sz="2400" b="1" dirty="0" smtClean="0"/>
          </a:p>
          <a:p>
            <a:pPr algn="ctr"/>
            <a:endParaRPr lang="en-US" sz="2400" b="1" dirty="0"/>
          </a:p>
          <a:p>
            <a:pPr algn="ctr"/>
            <a:r>
              <a:rPr lang="en-US" sz="3200" b="1" dirty="0" smtClean="0"/>
              <a:t>We need your help!</a:t>
            </a:r>
          </a:p>
          <a:p>
            <a:pPr algn="ctr"/>
            <a:endParaRPr lang="en-US" sz="2400" b="1" dirty="0"/>
          </a:p>
          <a:p>
            <a:pPr marL="342900" indent="-342900">
              <a:buFont typeface="Arial" panose="020B0604020202020204" pitchFamily="34" charset="0"/>
              <a:buChar char="•"/>
            </a:pPr>
            <a:r>
              <a:rPr lang="en-US" sz="2400" b="1" dirty="0" smtClean="0"/>
              <a:t>IF you do not feel comfortable telling the landowner this, then call one of Alabama Power’s local Right of Way Specialists. We will treat your call as critical and visit the site ASAP. </a:t>
            </a:r>
          </a:p>
          <a:p>
            <a:endParaRPr lang="en-US" sz="2400" b="1" dirty="0" smtClean="0"/>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160343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3" name="TextBox 2"/>
          <p:cNvSpPr txBox="1"/>
          <p:nvPr/>
        </p:nvSpPr>
        <p:spPr>
          <a:xfrm>
            <a:off x="642030" y="783771"/>
            <a:ext cx="5638800" cy="4647426"/>
          </a:xfrm>
          <a:prstGeom prst="rect">
            <a:avLst/>
          </a:prstGeom>
          <a:noFill/>
        </p:spPr>
        <p:txBody>
          <a:bodyPr wrap="square" rtlCol="0">
            <a:spAutoFit/>
          </a:bodyPr>
          <a:lstStyle/>
          <a:p>
            <a:pPr algn="ctr"/>
            <a:endParaRPr lang="en-US" sz="2400" b="1" dirty="0" smtClean="0"/>
          </a:p>
          <a:p>
            <a:pPr algn="ctr"/>
            <a:endParaRPr lang="en-US" sz="2400" b="1" dirty="0"/>
          </a:p>
          <a:p>
            <a:pPr algn="ctr"/>
            <a:r>
              <a:rPr lang="en-US" sz="3200" b="1" dirty="0" smtClean="0"/>
              <a:t>We need your help!</a:t>
            </a:r>
          </a:p>
          <a:p>
            <a:pPr algn="ctr"/>
            <a:endParaRPr lang="en-US" sz="2400" b="1" dirty="0"/>
          </a:p>
          <a:p>
            <a:pPr marL="342900" indent="-342900">
              <a:buFont typeface="Arial" panose="020B0604020202020204" pitchFamily="34" charset="0"/>
              <a:buChar char="•"/>
            </a:pPr>
            <a:r>
              <a:rPr lang="en-US" sz="2400" b="1" dirty="0" smtClean="0"/>
              <a:t>You do not need to have any “tough” conversations with the landowners; just make Alabama Power aware and we will handle it from there.</a:t>
            </a:r>
          </a:p>
          <a:p>
            <a:pPr marL="342900" indent="-342900">
              <a:buFont typeface="Arial" panose="020B0604020202020204" pitchFamily="34" charset="0"/>
              <a:buChar char="•"/>
            </a:pPr>
            <a:endParaRPr lang="en-US" sz="2400" b="1" dirty="0"/>
          </a:p>
          <a:p>
            <a:endParaRPr lang="en-US" sz="2400" b="1" dirty="0" smtClean="0"/>
          </a:p>
          <a:p>
            <a:endParaRPr lang="en-US" sz="2400" b="1" dirty="0" smtClean="0"/>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2296118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3" name="TextBox 2"/>
          <p:cNvSpPr txBox="1"/>
          <p:nvPr/>
        </p:nvSpPr>
        <p:spPr>
          <a:xfrm>
            <a:off x="642030" y="457200"/>
            <a:ext cx="5638800" cy="6617196"/>
          </a:xfrm>
          <a:prstGeom prst="rect">
            <a:avLst/>
          </a:prstGeom>
          <a:noFill/>
        </p:spPr>
        <p:txBody>
          <a:bodyPr wrap="square" rtlCol="0">
            <a:spAutoFit/>
          </a:bodyPr>
          <a:lstStyle/>
          <a:p>
            <a:pPr algn="ctr"/>
            <a:r>
              <a:rPr lang="en-US" sz="2400" b="1" dirty="0" smtClean="0"/>
              <a:t>Alabama Power Right of Way Specialist</a:t>
            </a:r>
          </a:p>
          <a:p>
            <a:pPr algn="ctr"/>
            <a:endParaRPr lang="en-US" sz="2400" b="1" dirty="0"/>
          </a:p>
          <a:p>
            <a:pPr>
              <a:defRPr/>
            </a:pPr>
            <a:r>
              <a:rPr lang="en-US" sz="1200" b="1" dirty="0" smtClean="0">
                <a:cs typeface="Times New Roman" pitchFamily="18" charset="0"/>
              </a:rPr>
              <a:t>Luke </a:t>
            </a:r>
            <a:r>
              <a:rPr lang="en-US" sz="1200" b="1" dirty="0">
                <a:cs typeface="Times New Roman" pitchFamily="18" charset="0"/>
              </a:rPr>
              <a:t>Brown, (205) 257-5779, </a:t>
            </a:r>
            <a:r>
              <a:rPr lang="en-US" sz="1200" i="1" dirty="0">
                <a:cs typeface="Times New Roman" pitchFamily="18" charset="0"/>
              </a:rPr>
              <a:t>covering</a:t>
            </a:r>
            <a:r>
              <a:rPr lang="en-US" sz="1200" dirty="0">
                <a:cs typeface="Times New Roman" pitchFamily="18" charset="0"/>
              </a:rPr>
              <a:t> </a:t>
            </a:r>
            <a:r>
              <a:rPr lang="en-US" sz="1200" i="1" dirty="0">
                <a:ea typeface="Calibri"/>
                <a:cs typeface="Times New Roman" pitchFamily="18" charset="0"/>
              </a:rPr>
              <a:t>Jefferson, Walker, Blount and St. Clair </a:t>
            </a:r>
            <a:r>
              <a:rPr lang="en-US" sz="1200" i="1" dirty="0" smtClean="0">
                <a:ea typeface="Calibri"/>
                <a:cs typeface="Times New Roman" pitchFamily="18" charset="0"/>
              </a:rPr>
              <a:t>Counties</a:t>
            </a:r>
            <a:endParaRPr lang="en-US" sz="1200" i="1" dirty="0">
              <a:cs typeface="Times New Roman" pitchFamily="18" charset="0"/>
            </a:endParaRPr>
          </a:p>
          <a:p>
            <a:pPr>
              <a:defRPr/>
            </a:pPr>
            <a:endParaRPr lang="en-US" sz="1200" dirty="0">
              <a:cs typeface="Times New Roman" pitchFamily="18" charset="0"/>
            </a:endParaRPr>
          </a:p>
          <a:p>
            <a:pPr>
              <a:defRPr/>
            </a:pPr>
            <a:r>
              <a:rPr lang="en-US" sz="1200" dirty="0">
                <a:cs typeface="Times New Roman" pitchFamily="18" charset="0"/>
              </a:rPr>
              <a:t> </a:t>
            </a:r>
            <a:r>
              <a:rPr lang="en-US" sz="1200" b="1" dirty="0">
                <a:cs typeface="Times New Roman" pitchFamily="18" charset="0"/>
              </a:rPr>
              <a:t>Jason K. McDade, (334) 832-3391,</a:t>
            </a:r>
            <a:r>
              <a:rPr lang="en-US" sz="1200" dirty="0">
                <a:cs typeface="Times New Roman" pitchFamily="18" charset="0"/>
              </a:rPr>
              <a:t> </a:t>
            </a:r>
            <a:r>
              <a:rPr lang="en-US" sz="1200" i="1" dirty="0">
                <a:cs typeface="Times New Roman" pitchFamily="18" charset="0"/>
              </a:rPr>
              <a:t>covering Elmore, Autauga, Perry, Dallas, Lowndes, Butler, Crenshaw, Montgomery, Pike, Bullock, Macon, Chilton, </a:t>
            </a:r>
            <a:r>
              <a:rPr lang="en-US" sz="1200" i="1" dirty="0" smtClean="0">
                <a:cs typeface="Times New Roman" pitchFamily="18" charset="0"/>
              </a:rPr>
              <a:t>Wilcox &amp; </a:t>
            </a:r>
            <a:r>
              <a:rPr lang="en-US" sz="1200" i="1" dirty="0">
                <a:cs typeface="Times New Roman" pitchFamily="18" charset="0"/>
              </a:rPr>
              <a:t>Lee </a:t>
            </a:r>
            <a:r>
              <a:rPr lang="en-US" sz="1200" i="1" dirty="0" smtClean="0">
                <a:cs typeface="Times New Roman" pitchFamily="18" charset="0"/>
              </a:rPr>
              <a:t>Counties</a:t>
            </a:r>
            <a:endParaRPr lang="en-US" sz="1200" i="1" dirty="0">
              <a:cs typeface="Times New Roman" pitchFamily="18" charset="0"/>
            </a:endParaRPr>
          </a:p>
          <a:p>
            <a:pPr>
              <a:defRPr/>
            </a:pPr>
            <a:endParaRPr lang="en-US" sz="1200" i="1" dirty="0">
              <a:cs typeface="Times New Roman" pitchFamily="18" charset="0"/>
            </a:endParaRPr>
          </a:p>
          <a:p>
            <a:pPr>
              <a:defRPr/>
            </a:pPr>
            <a:r>
              <a:rPr lang="en-US" sz="1200" b="1" dirty="0">
                <a:cs typeface="Times New Roman" pitchFamily="18" charset="0"/>
              </a:rPr>
              <a:t>Josh Abercrombie, (205) 438-3529,</a:t>
            </a:r>
            <a:r>
              <a:rPr lang="en-US" sz="1200" dirty="0">
                <a:cs typeface="Times New Roman" pitchFamily="18" charset="0"/>
              </a:rPr>
              <a:t> </a:t>
            </a:r>
            <a:r>
              <a:rPr lang="en-US" sz="1200" i="1" dirty="0">
                <a:cs typeface="Times New Roman" pitchFamily="18" charset="0"/>
              </a:rPr>
              <a:t>covering Blount, Etowah, Chambers, Cherokee, Cleburne, Randolph, Tallapoosa, Coosa, Clay, Talladega, </a:t>
            </a:r>
            <a:r>
              <a:rPr lang="en-US" sz="1200" i="1" dirty="0" smtClean="0">
                <a:cs typeface="Times New Roman" pitchFamily="18" charset="0"/>
              </a:rPr>
              <a:t>Calhoun </a:t>
            </a:r>
            <a:r>
              <a:rPr lang="en-US" sz="1200" i="1" dirty="0">
                <a:cs typeface="Times New Roman" pitchFamily="18" charset="0"/>
              </a:rPr>
              <a:t>&amp; St. Clair </a:t>
            </a:r>
            <a:r>
              <a:rPr lang="en-US" sz="1200" i="1" dirty="0" smtClean="0">
                <a:cs typeface="Times New Roman" pitchFamily="18" charset="0"/>
              </a:rPr>
              <a:t>Counties</a:t>
            </a:r>
            <a:endParaRPr lang="en-US" sz="1200" i="1" dirty="0">
              <a:cs typeface="Times New Roman" pitchFamily="18" charset="0"/>
            </a:endParaRPr>
          </a:p>
          <a:p>
            <a:pPr>
              <a:defRPr/>
            </a:pPr>
            <a:endParaRPr lang="en-US" sz="1200" i="1" dirty="0">
              <a:cs typeface="Times New Roman" pitchFamily="18" charset="0"/>
            </a:endParaRPr>
          </a:p>
          <a:p>
            <a:pPr>
              <a:defRPr/>
            </a:pPr>
            <a:r>
              <a:rPr lang="en-US" sz="1200" b="1" dirty="0">
                <a:cs typeface="Times New Roman" pitchFamily="18" charset="0"/>
              </a:rPr>
              <a:t>John Manasco, (205) 438-5188, </a:t>
            </a:r>
            <a:r>
              <a:rPr lang="en-US" sz="1200" i="1" dirty="0">
                <a:cs typeface="Times New Roman" pitchFamily="18" charset="0"/>
              </a:rPr>
              <a:t>covering Greene, Hale, Bibb, Pickens, Tuscaloosa, Lamar, Fayette, Walker, Marion, Winston, </a:t>
            </a:r>
            <a:r>
              <a:rPr lang="en-US" sz="1200" i="1" dirty="0" smtClean="0">
                <a:cs typeface="Times New Roman" pitchFamily="18" charset="0"/>
              </a:rPr>
              <a:t>Sumter, </a:t>
            </a:r>
            <a:r>
              <a:rPr lang="en-US" sz="1200" i="1" dirty="0">
                <a:cs typeface="Times New Roman" pitchFamily="18" charset="0"/>
              </a:rPr>
              <a:t>Marengo</a:t>
            </a:r>
            <a:r>
              <a:rPr lang="en-US" sz="1200" i="1" dirty="0" smtClean="0">
                <a:cs typeface="Times New Roman" pitchFamily="18" charset="0"/>
              </a:rPr>
              <a:t>  </a:t>
            </a:r>
            <a:r>
              <a:rPr lang="en-US" sz="1200" i="1" dirty="0">
                <a:cs typeface="Times New Roman" pitchFamily="18" charset="0"/>
              </a:rPr>
              <a:t>&amp; Franklin </a:t>
            </a:r>
            <a:r>
              <a:rPr lang="en-US" sz="1200" i="1" dirty="0" smtClean="0">
                <a:cs typeface="Times New Roman" pitchFamily="18" charset="0"/>
              </a:rPr>
              <a:t>Counties</a:t>
            </a:r>
            <a:endParaRPr lang="en-US" sz="1200" i="1" dirty="0">
              <a:cs typeface="Times New Roman" pitchFamily="18" charset="0"/>
            </a:endParaRPr>
          </a:p>
          <a:p>
            <a:pPr>
              <a:defRPr/>
            </a:pPr>
            <a:endParaRPr lang="en-US" sz="1200" b="1" dirty="0">
              <a:cs typeface="Times New Roman" pitchFamily="18" charset="0"/>
            </a:endParaRPr>
          </a:p>
          <a:p>
            <a:pPr>
              <a:defRPr/>
            </a:pPr>
            <a:r>
              <a:rPr lang="en-US" sz="1200" b="1" dirty="0">
                <a:cs typeface="Times New Roman" pitchFamily="18" charset="0"/>
              </a:rPr>
              <a:t>Mike McCrary, (251) 694-2237, </a:t>
            </a:r>
            <a:r>
              <a:rPr lang="en-US" sz="1200" i="1" dirty="0">
                <a:cs typeface="Times New Roman" pitchFamily="18" charset="0"/>
              </a:rPr>
              <a:t>covering Baldwin, Mobile</a:t>
            </a:r>
            <a:r>
              <a:rPr lang="en-US" sz="1200" i="1" dirty="0" smtClean="0">
                <a:cs typeface="Times New Roman" pitchFamily="18" charset="0"/>
              </a:rPr>
              <a:t>, Escambia,</a:t>
            </a:r>
            <a:r>
              <a:rPr lang="en-US" sz="1200" i="1" dirty="0">
                <a:cs typeface="Times New Roman" pitchFamily="18" charset="0"/>
              </a:rPr>
              <a:t> </a:t>
            </a:r>
            <a:r>
              <a:rPr lang="en-US" sz="1200" i="1" dirty="0" smtClean="0">
                <a:cs typeface="Times New Roman" pitchFamily="18" charset="0"/>
              </a:rPr>
              <a:t>Monroe,</a:t>
            </a:r>
            <a:r>
              <a:rPr lang="en-US" sz="1200" i="1" dirty="0">
                <a:cs typeface="Times New Roman" pitchFamily="18" charset="0"/>
              </a:rPr>
              <a:t> </a:t>
            </a:r>
            <a:r>
              <a:rPr lang="en-US" sz="1200" i="1" dirty="0" smtClean="0">
                <a:cs typeface="Times New Roman" pitchFamily="18" charset="0"/>
              </a:rPr>
              <a:t>Choctaw,</a:t>
            </a:r>
            <a:r>
              <a:rPr lang="en-US" sz="1200" i="1" dirty="0">
                <a:cs typeface="Times New Roman" pitchFamily="18" charset="0"/>
              </a:rPr>
              <a:t> </a:t>
            </a:r>
            <a:r>
              <a:rPr lang="en-US" sz="1200" i="1" dirty="0" smtClean="0">
                <a:cs typeface="Times New Roman" pitchFamily="18" charset="0"/>
              </a:rPr>
              <a:t>Clarke</a:t>
            </a:r>
            <a:r>
              <a:rPr lang="en-US" sz="1200" i="1" smtClean="0">
                <a:cs typeface="Times New Roman" pitchFamily="18" charset="0"/>
              </a:rPr>
              <a:t>,</a:t>
            </a:r>
            <a:r>
              <a:rPr lang="en-US" sz="1200" i="1" smtClean="0">
                <a:solidFill>
                  <a:srgbClr val="FF0000"/>
                </a:solidFill>
                <a:cs typeface="Times New Roman" pitchFamily="18" charset="0"/>
              </a:rPr>
              <a:t> </a:t>
            </a:r>
            <a:r>
              <a:rPr lang="en-US" sz="1200" i="1" smtClean="0">
                <a:cs typeface="Times New Roman" pitchFamily="18" charset="0"/>
              </a:rPr>
              <a:t>Conecuh</a:t>
            </a:r>
            <a:r>
              <a:rPr lang="en-US" sz="1200" i="1" smtClean="0">
                <a:solidFill>
                  <a:srgbClr val="FF0000"/>
                </a:solidFill>
                <a:cs typeface="Times New Roman" pitchFamily="18" charset="0"/>
              </a:rPr>
              <a:t> </a:t>
            </a:r>
            <a:r>
              <a:rPr lang="en-US" sz="1200" i="1" smtClean="0">
                <a:cs typeface="Times New Roman" pitchFamily="18" charset="0"/>
              </a:rPr>
              <a:t> </a:t>
            </a:r>
            <a:r>
              <a:rPr lang="en-US" sz="1200" i="1" dirty="0">
                <a:cs typeface="Times New Roman" pitchFamily="18" charset="0"/>
              </a:rPr>
              <a:t>&amp; Washington </a:t>
            </a:r>
            <a:r>
              <a:rPr lang="en-US" sz="1200" i="1" dirty="0" smtClean="0">
                <a:cs typeface="Times New Roman" pitchFamily="18" charset="0"/>
              </a:rPr>
              <a:t>Counties</a:t>
            </a:r>
            <a:endParaRPr lang="en-US" sz="1200" i="1" dirty="0">
              <a:cs typeface="Times New Roman" pitchFamily="18" charset="0"/>
            </a:endParaRPr>
          </a:p>
          <a:p>
            <a:pPr>
              <a:defRPr/>
            </a:pPr>
            <a:endParaRPr lang="en-US" sz="1200" i="1" dirty="0">
              <a:cs typeface="Times New Roman" pitchFamily="18" charset="0"/>
            </a:endParaRPr>
          </a:p>
          <a:p>
            <a:pPr>
              <a:defRPr/>
            </a:pPr>
            <a:r>
              <a:rPr lang="en-US" sz="1200" b="1" dirty="0" err="1">
                <a:cs typeface="Times New Roman" pitchFamily="18" charset="0"/>
              </a:rPr>
              <a:t>Nickie</a:t>
            </a:r>
            <a:r>
              <a:rPr lang="en-US" sz="1200" b="1" dirty="0">
                <a:cs typeface="Times New Roman" pitchFamily="18" charset="0"/>
              </a:rPr>
              <a:t> VanPelt, (</a:t>
            </a:r>
            <a:r>
              <a:rPr lang="en-US" sz="1200" b="1" dirty="0">
                <a:ea typeface="Calibri"/>
                <a:cs typeface="Times New Roman" pitchFamily="18" charset="0"/>
              </a:rPr>
              <a:t>205) 438-2755</a:t>
            </a:r>
            <a:r>
              <a:rPr lang="en-US" sz="1200" b="1" dirty="0">
                <a:cs typeface="Times New Roman" pitchFamily="18" charset="0"/>
              </a:rPr>
              <a:t>, </a:t>
            </a:r>
            <a:r>
              <a:rPr lang="en-US" sz="1200" i="1" dirty="0">
                <a:cs typeface="Times New Roman" pitchFamily="18" charset="0"/>
              </a:rPr>
              <a:t>c</a:t>
            </a:r>
            <a:r>
              <a:rPr lang="en-US" sz="1200" i="1" dirty="0" smtClean="0">
                <a:cs typeface="Times New Roman" pitchFamily="18" charset="0"/>
              </a:rPr>
              <a:t>overing</a:t>
            </a:r>
            <a:r>
              <a:rPr lang="en-US" sz="1200" dirty="0" smtClean="0">
                <a:cs typeface="Times New Roman" pitchFamily="18" charset="0"/>
              </a:rPr>
              <a:t> </a:t>
            </a:r>
            <a:r>
              <a:rPr lang="en-US" sz="1200" i="1" dirty="0">
                <a:ea typeface="Calibri"/>
                <a:cs typeface="Times New Roman" pitchFamily="18" charset="0"/>
              </a:rPr>
              <a:t>St. Clair, Jefferson, Shelby and Chilton </a:t>
            </a:r>
            <a:r>
              <a:rPr lang="en-US" sz="1200" i="1" dirty="0" smtClean="0">
                <a:ea typeface="Calibri"/>
                <a:cs typeface="Times New Roman" pitchFamily="18" charset="0"/>
              </a:rPr>
              <a:t>Counties</a:t>
            </a:r>
            <a:endParaRPr lang="en-US" sz="1200" i="1" dirty="0">
              <a:cs typeface="Times New Roman" pitchFamily="18" charset="0"/>
            </a:endParaRPr>
          </a:p>
          <a:p>
            <a:pPr>
              <a:defRPr/>
            </a:pPr>
            <a:endParaRPr lang="en-US" sz="1200" dirty="0">
              <a:cs typeface="Times New Roman" pitchFamily="18" charset="0"/>
            </a:endParaRPr>
          </a:p>
          <a:p>
            <a:pPr>
              <a:defRPr/>
            </a:pPr>
            <a:r>
              <a:rPr lang="en-US" sz="1200" b="1" dirty="0">
                <a:cs typeface="Times New Roman" pitchFamily="18" charset="0"/>
              </a:rPr>
              <a:t>Sam Brannon, (334) 616-4219, </a:t>
            </a:r>
            <a:r>
              <a:rPr lang="en-US" sz="1200" i="1" dirty="0">
                <a:cs typeface="Times New Roman" pitchFamily="18" charset="0"/>
              </a:rPr>
              <a:t>covering Covington, Coffee, Geneva, Dale, Henry, Houston, Barbour, &amp; Russell </a:t>
            </a:r>
            <a:r>
              <a:rPr lang="en-US" sz="1200" i="1" dirty="0" smtClean="0">
                <a:cs typeface="Times New Roman" pitchFamily="18" charset="0"/>
              </a:rPr>
              <a:t>Counties</a:t>
            </a:r>
            <a:endParaRPr lang="en-US" sz="1200" i="1" dirty="0">
              <a:cs typeface="Times New Roman" pitchFamily="18" charset="0"/>
            </a:endParaRPr>
          </a:p>
          <a:p>
            <a:pPr>
              <a:defRPr/>
            </a:pPr>
            <a:endParaRPr lang="en-US" sz="1200" i="1" dirty="0">
              <a:cs typeface="Times New Roman" pitchFamily="18" charset="0"/>
            </a:endParaRPr>
          </a:p>
          <a:p>
            <a:pPr>
              <a:defRPr/>
            </a:pPr>
            <a:r>
              <a:rPr lang="en-US" sz="1200" b="1" i="1" dirty="0" smtClean="0">
                <a:cs typeface="Times New Roman" pitchFamily="18" charset="0"/>
              </a:rPr>
              <a:t>John Chitwood, ROW Services Supervisor, </a:t>
            </a:r>
            <a:r>
              <a:rPr lang="en-US" sz="1200" i="1" dirty="0" smtClean="0">
                <a:cs typeface="Times New Roman" pitchFamily="18" charset="0"/>
              </a:rPr>
              <a:t>877-891-2079</a:t>
            </a:r>
            <a:endParaRPr lang="en-US" sz="1200" dirty="0">
              <a:cs typeface="Times New Roman" pitchFamily="18" charset="0"/>
            </a:endParaRPr>
          </a:p>
          <a:p>
            <a:endParaRPr lang="en-US" sz="2400" b="1" dirty="0" smtClean="0"/>
          </a:p>
          <a:p>
            <a:endParaRPr lang="en-US" sz="2800" b="1" dirty="0"/>
          </a:p>
          <a:p>
            <a:endParaRPr lang="en-US" sz="2400" b="1" dirty="0" smtClean="0"/>
          </a:p>
          <a:p>
            <a:endParaRPr lang="en-US" sz="2400" b="1" dirty="0" smtClean="0"/>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571374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609600"/>
            <a:ext cx="6096000" cy="1200329"/>
          </a:xfrm>
          <a:prstGeom prst="rect">
            <a:avLst/>
          </a:prstGeom>
          <a:noFill/>
        </p:spPr>
        <p:txBody>
          <a:bodyPr wrap="square" rtlCol="0">
            <a:spAutoFit/>
          </a:bodyPr>
          <a:lstStyle/>
          <a:p>
            <a:pPr algn="ctr"/>
            <a:r>
              <a:rPr lang="en-US" sz="2400" b="1" i="1" dirty="0" smtClean="0"/>
              <a:t>The intent of this training is to partner with the AMHC and manufactured housing professionals.</a:t>
            </a:r>
            <a:endParaRPr lang="en-US" sz="2400" b="1"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58" y="1820815"/>
            <a:ext cx="5687824" cy="19891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8" y="4267200"/>
            <a:ext cx="5687824" cy="2102147"/>
          </a:xfrm>
          <a:prstGeom prst="rect">
            <a:avLst/>
          </a:prstGeom>
        </p:spPr>
      </p:pic>
    </p:spTree>
    <p:extLst>
      <p:ext uri="{BB962C8B-B14F-4D97-AF65-F5344CB8AC3E}">
        <p14:creationId xmlns:p14="http://schemas.microsoft.com/office/powerpoint/2010/main" val="70402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609600"/>
            <a:ext cx="6096000" cy="2308324"/>
          </a:xfrm>
          <a:prstGeom prst="rect">
            <a:avLst/>
          </a:prstGeom>
          <a:noFill/>
        </p:spPr>
        <p:txBody>
          <a:bodyPr wrap="square" rtlCol="0">
            <a:spAutoFit/>
          </a:bodyPr>
          <a:lstStyle/>
          <a:p>
            <a:pPr algn="ctr"/>
            <a:r>
              <a:rPr lang="en-US" sz="2400" b="1" i="1" dirty="0" smtClean="0"/>
              <a:t>Southern Company nor any of its OPCo’s (</a:t>
            </a:r>
            <a:r>
              <a:rPr lang="en-US" sz="2400" b="1" i="1" dirty="0" smtClean="0">
                <a:solidFill>
                  <a:srgbClr val="FF0000"/>
                </a:solidFill>
              </a:rPr>
              <a:t>Alabama Power, Georgia Power, Gulf Power, &amp; Mississippi</a:t>
            </a:r>
            <a:r>
              <a:rPr lang="en-US" sz="2400" b="1" i="1" dirty="0" smtClean="0"/>
              <a:t> </a:t>
            </a:r>
            <a:r>
              <a:rPr lang="en-US" sz="2400" b="1" i="1" dirty="0" smtClean="0">
                <a:solidFill>
                  <a:srgbClr val="FF0000"/>
                </a:solidFill>
              </a:rPr>
              <a:t>Power) </a:t>
            </a:r>
            <a:r>
              <a:rPr lang="en-US" sz="2400" b="1" i="1" dirty="0" smtClean="0"/>
              <a:t>allow permanent structures, (including manufactured homes) on its Rights of Way (even for temporary storage)</a:t>
            </a:r>
          </a:p>
          <a:p>
            <a:pPr algn="ctr"/>
            <a:endParaRPr lang="en-US" sz="2400" b="1" i="1" dirty="0"/>
          </a:p>
        </p:txBody>
      </p:sp>
      <p:pic>
        <p:nvPicPr>
          <p:cNvPr id="1026" name="Picture 2" descr="S:\Workgroups\APC Power Delivery\Trans Line Design&amp;Maint Sup\Encroachments\JASON-SOUTHERN DIV\REFERENCE_RESEARCH_10.27.15\LINE FOLDER\46\451000 YATES DAM-NORTH MONTGOMERY  A (1 - 372A)\STR 210-211\20150903_0832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17924"/>
            <a:ext cx="6161311" cy="311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10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62000"/>
            <a:ext cx="6096000" cy="4524315"/>
          </a:xfrm>
          <a:prstGeom prst="rect">
            <a:avLst/>
          </a:prstGeom>
          <a:noFill/>
        </p:spPr>
        <p:txBody>
          <a:bodyPr wrap="square" rtlCol="0">
            <a:spAutoFit/>
          </a:bodyPr>
          <a:lstStyle/>
          <a:p>
            <a:pPr algn="ctr"/>
            <a:endParaRPr lang="en-US" sz="2400" b="1" i="1" dirty="0"/>
          </a:p>
          <a:p>
            <a:pPr algn="ctr"/>
            <a:r>
              <a:rPr lang="en-US" sz="2400" b="1" i="1" dirty="0" smtClean="0"/>
              <a:t>Manufactured Homes being placed on ANY Transmission Line Rights of Way could put both your customers, our customers, your employees, and our employees, in a HAZARDOUS situation.</a:t>
            </a:r>
          </a:p>
          <a:p>
            <a:pPr algn="ctr"/>
            <a:endParaRPr lang="en-US" sz="2400" b="1" i="1" dirty="0"/>
          </a:p>
          <a:p>
            <a:pPr algn="ctr"/>
            <a:endParaRPr lang="en-US" sz="2400" b="1" i="1" dirty="0" smtClean="0"/>
          </a:p>
          <a:p>
            <a:pPr algn="ctr"/>
            <a:endParaRPr lang="en-US" sz="2400" b="1" i="1" dirty="0"/>
          </a:p>
          <a:p>
            <a:pPr algn="ctr"/>
            <a:r>
              <a:rPr lang="en-US" sz="3600" b="1" i="1" dirty="0" smtClean="0">
                <a:solidFill>
                  <a:srgbClr val="FF0000"/>
                </a:solidFill>
              </a:rPr>
              <a:t>We need your help in preventing  these situations!!!</a:t>
            </a:r>
            <a:endParaRPr lang="en-US" sz="3600" b="1" i="1" dirty="0">
              <a:solidFill>
                <a:srgbClr val="FF0000"/>
              </a:solidFill>
            </a:endParaRPr>
          </a:p>
        </p:txBody>
      </p:sp>
    </p:spTree>
    <p:extLst>
      <p:ext uri="{BB962C8B-B14F-4D97-AF65-F5344CB8AC3E}">
        <p14:creationId xmlns:p14="http://schemas.microsoft.com/office/powerpoint/2010/main" val="112831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700" y="0"/>
            <a:ext cx="6096000" cy="2769989"/>
          </a:xfrm>
          <a:prstGeom prst="rect">
            <a:avLst/>
          </a:prstGeom>
          <a:noFill/>
        </p:spPr>
        <p:txBody>
          <a:bodyPr wrap="square" rtlCol="0">
            <a:spAutoFit/>
          </a:bodyPr>
          <a:lstStyle/>
          <a:p>
            <a:pPr algn="ctr"/>
            <a:endParaRPr lang="en-US" sz="2400" b="1" i="1" dirty="0"/>
          </a:p>
          <a:p>
            <a:pPr algn="ctr"/>
            <a:r>
              <a:rPr lang="en-US" b="1" i="1" dirty="0" smtClean="0"/>
              <a:t>Alabama Power Company Transmission Line Rights of Way are anything but a “typical width.” And that line can be situated anywhere within the right of way</a:t>
            </a:r>
          </a:p>
          <a:p>
            <a:pPr algn="ctr"/>
            <a:endParaRPr lang="en-US" sz="2400" b="1" i="1" dirty="0" smtClean="0"/>
          </a:p>
          <a:p>
            <a:pPr algn="ctr"/>
            <a:endParaRPr lang="en-US" sz="2400" b="1" i="1" dirty="0"/>
          </a:p>
          <a:p>
            <a:pPr algn="ctr"/>
            <a:endParaRPr lang="en-US" sz="2400" b="1" i="1" dirty="0" smtClean="0"/>
          </a:p>
          <a:p>
            <a:pPr algn="ctr"/>
            <a:endParaRPr lang="en-US" sz="2400" b="1" i="1" dirty="0"/>
          </a:p>
        </p:txBody>
      </p:sp>
      <p:grpSp>
        <p:nvGrpSpPr>
          <p:cNvPr id="4" name="Group 102"/>
          <p:cNvGrpSpPr>
            <a:grpSpLocks/>
          </p:cNvGrpSpPr>
          <p:nvPr/>
        </p:nvGrpSpPr>
        <p:grpSpPr bwMode="auto">
          <a:xfrm>
            <a:off x="947059" y="3818983"/>
            <a:ext cx="4749800" cy="937647"/>
            <a:chOff x="1054100" y="4610100"/>
            <a:chExt cx="4749800" cy="937294"/>
          </a:xfrm>
        </p:grpSpPr>
        <p:cxnSp>
          <p:nvCxnSpPr>
            <p:cNvPr id="5" name="V1"/>
            <p:cNvCxnSpPr>
              <a:cxnSpLocks noChangeShapeType="1"/>
            </p:cNvCxnSpPr>
            <p:nvPr/>
          </p:nvCxnSpPr>
          <p:spPr bwMode="auto">
            <a:xfrm>
              <a:off x="1054100" y="4635500"/>
              <a:ext cx="0" cy="635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7" name="V2"/>
            <p:cNvCxnSpPr>
              <a:cxnSpLocks noChangeShapeType="1"/>
            </p:cNvCxnSpPr>
            <p:nvPr/>
          </p:nvCxnSpPr>
          <p:spPr bwMode="auto">
            <a:xfrm>
              <a:off x="5803900" y="4635500"/>
              <a:ext cx="0" cy="635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8" name="A1"/>
            <p:cNvCxnSpPr>
              <a:cxnSpLocks noChangeShapeType="1"/>
            </p:cNvCxnSpPr>
            <p:nvPr/>
          </p:nvCxnSpPr>
          <p:spPr bwMode="auto">
            <a:xfrm>
              <a:off x="1117600" y="5080000"/>
              <a:ext cx="1930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9" name="A2"/>
            <p:cNvCxnSpPr>
              <a:cxnSpLocks noChangeShapeType="1"/>
            </p:cNvCxnSpPr>
            <p:nvPr/>
          </p:nvCxnSpPr>
          <p:spPr bwMode="auto">
            <a:xfrm>
              <a:off x="3810000" y="5080000"/>
              <a:ext cx="1930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0" name="V3"/>
            <p:cNvCxnSpPr>
              <a:cxnSpLocks noChangeShapeType="1"/>
            </p:cNvCxnSpPr>
            <p:nvPr/>
          </p:nvCxnSpPr>
          <p:spPr bwMode="auto">
            <a:xfrm>
              <a:off x="2641600" y="4635500"/>
              <a:ext cx="0" cy="317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1" name="A3"/>
            <p:cNvCxnSpPr>
              <a:cxnSpLocks noChangeShapeType="1"/>
            </p:cNvCxnSpPr>
            <p:nvPr/>
          </p:nvCxnSpPr>
          <p:spPr bwMode="auto">
            <a:xfrm>
              <a:off x="1117600" y="4762500"/>
              <a:ext cx="533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2" name="A4"/>
            <p:cNvCxnSpPr>
              <a:cxnSpLocks noChangeShapeType="1"/>
            </p:cNvCxnSpPr>
            <p:nvPr/>
          </p:nvCxnSpPr>
          <p:spPr bwMode="auto">
            <a:xfrm>
              <a:off x="2032000" y="4762500"/>
              <a:ext cx="5461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3" name="A5"/>
            <p:cNvCxnSpPr>
              <a:cxnSpLocks noChangeShapeType="1"/>
            </p:cNvCxnSpPr>
            <p:nvPr/>
          </p:nvCxnSpPr>
          <p:spPr bwMode="auto">
            <a:xfrm>
              <a:off x="2705100" y="4762500"/>
              <a:ext cx="533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4" name="A6"/>
            <p:cNvCxnSpPr>
              <a:cxnSpLocks noChangeShapeType="1"/>
            </p:cNvCxnSpPr>
            <p:nvPr/>
          </p:nvCxnSpPr>
          <p:spPr bwMode="auto">
            <a:xfrm>
              <a:off x="3619500" y="4762500"/>
              <a:ext cx="533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5" name="V4"/>
            <p:cNvCxnSpPr>
              <a:cxnSpLocks noChangeShapeType="1"/>
            </p:cNvCxnSpPr>
            <p:nvPr/>
          </p:nvCxnSpPr>
          <p:spPr bwMode="auto">
            <a:xfrm>
              <a:off x="4216400" y="4635500"/>
              <a:ext cx="0" cy="317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6" name="A7"/>
            <p:cNvCxnSpPr>
              <a:cxnSpLocks noChangeShapeType="1"/>
            </p:cNvCxnSpPr>
            <p:nvPr/>
          </p:nvCxnSpPr>
          <p:spPr bwMode="auto">
            <a:xfrm>
              <a:off x="4279900" y="4762500"/>
              <a:ext cx="5461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7" name="A8"/>
            <p:cNvCxnSpPr>
              <a:cxnSpLocks noChangeShapeType="1"/>
            </p:cNvCxnSpPr>
            <p:nvPr/>
          </p:nvCxnSpPr>
          <p:spPr bwMode="auto">
            <a:xfrm>
              <a:off x="5207000" y="4762500"/>
              <a:ext cx="533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sp>
          <p:nvSpPr>
            <p:cNvPr id="18" name="T1"/>
            <p:cNvSpPr txBox="1">
              <a:spLocks noChangeArrowheads="1"/>
            </p:cNvSpPr>
            <p:nvPr/>
          </p:nvSpPr>
          <p:spPr bwMode="auto">
            <a:xfrm>
              <a:off x="3048000" y="49276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100'</a:t>
              </a:r>
            </a:p>
          </p:txBody>
        </p:sp>
        <p:sp>
          <p:nvSpPr>
            <p:cNvPr id="19" name="T2"/>
            <p:cNvSpPr txBox="1">
              <a:spLocks noChangeArrowheads="1"/>
            </p:cNvSpPr>
            <p:nvPr/>
          </p:nvSpPr>
          <p:spPr bwMode="auto">
            <a:xfrm>
              <a:off x="1206500" y="5270499"/>
              <a:ext cx="4445000" cy="27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200" dirty="0"/>
            </a:p>
          </p:txBody>
        </p:sp>
        <p:sp>
          <p:nvSpPr>
            <p:cNvPr id="20" name="T3"/>
            <p:cNvSpPr txBox="1">
              <a:spLocks noChangeArrowheads="1"/>
            </p:cNvSpPr>
            <p:nvPr/>
          </p:nvSpPr>
          <p:spPr bwMode="auto">
            <a:xfrm>
              <a:off x="14605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50'</a:t>
              </a:r>
            </a:p>
          </p:txBody>
        </p:sp>
        <p:sp>
          <p:nvSpPr>
            <p:cNvPr id="21" name="T4"/>
            <p:cNvSpPr txBox="1">
              <a:spLocks noChangeArrowheads="1"/>
            </p:cNvSpPr>
            <p:nvPr/>
          </p:nvSpPr>
          <p:spPr bwMode="auto">
            <a:xfrm>
              <a:off x="46355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25'</a:t>
              </a:r>
            </a:p>
          </p:txBody>
        </p:sp>
        <p:sp>
          <p:nvSpPr>
            <p:cNvPr id="22" name="T5"/>
            <p:cNvSpPr txBox="1">
              <a:spLocks noChangeArrowheads="1"/>
            </p:cNvSpPr>
            <p:nvPr/>
          </p:nvSpPr>
          <p:spPr bwMode="auto">
            <a:xfrm>
              <a:off x="30480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25'</a:t>
              </a:r>
            </a:p>
          </p:txBody>
        </p:sp>
      </p:grpSp>
      <p:grpSp>
        <p:nvGrpSpPr>
          <p:cNvPr id="23" name="Group 124"/>
          <p:cNvGrpSpPr>
            <a:grpSpLocks/>
          </p:cNvGrpSpPr>
          <p:nvPr/>
        </p:nvGrpSpPr>
        <p:grpSpPr bwMode="auto">
          <a:xfrm>
            <a:off x="2940959" y="2047162"/>
            <a:ext cx="2249718" cy="1771809"/>
            <a:chOff x="2286000" y="3435191"/>
            <a:chExt cx="2249718" cy="1771809"/>
          </a:xfrm>
        </p:grpSpPr>
        <p:cxnSp>
          <p:nvCxnSpPr>
            <p:cNvPr id="24" name="L1"/>
            <p:cNvCxnSpPr>
              <a:cxnSpLocks noChangeShapeType="1"/>
            </p:cNvCxnSpPr>
            <p:nvPr/>
          </p:nvCxnSpPr>
          <p:spPr bwMode="auto">
            <a:xfrm>
              <a:off x="3175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5" name="L2"/>
            <p:cNvCxnSpPr>
              <a:cxnSpLocks noChangeShapeType="1"/>
            </p:cNvCxnSpPr>
            <p:nvPr/>
          </p:nvCxnSpPr>
          <p:spPr bwMode="auto">
            <a:xfrm>
              <a:off x="3683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6" name="L3"/>
            <p:cNvCxnSpPr>
              <a:cxnSpLocks noChangeShapeType="1"/>
            </p:cNvCxnSpPr>
            <p:nvPr/>
          </p:nvCxnSpPr>
          <p:spPr bwMode="auto">
            <a:xfrm>
              <a:off x="3048000" y="4064000"/>
              <a:ext cx="762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27" name="T1"/>
            <p:cNvSpPr txBox="1">
              <a:spLocks noChangeArrowheads="1"/>
            </p:cNvSpPr>
            <p:nvPr/>
          </p:nvSpPr>
          <p:spPr bwMode="auto">
            <a:xfrm>
              <a:off x="2286000" y="3435191"/>
              <a:ext cx="2249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b="1" dirty="0" smtClean="0"/>
                <a:t>Transmission Line H-Frame Structure</a:t>
              </a:r>
              <a:endParaRPr lang="en-US" altLang="en-US" sz="1200" b="1" dirty="0"/>
            </a:p>
          </p:txBody>
        </p:sp>
      </p:grpSp>
    </p:spTree>
    <p:extLst>
      <p:ext uri="{BB962C8B-B14F-4D97-AF65-F5344CB8AC3E}">
        <p14:creationId xmlns:p14="http://schemas.microsoft.com/office/powerpoint/2010/main" val="148618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34" name="Rectangle 142"/>
          <p:cNvSpPr>
            <a:spLocks noChangeArrowheads="1"/>
          </p:cNvSpPr>
          <p:nvPr/>
        </p:nvSpPr>
        <p:spPr bwMode="auto">
          <a:xfrm>
            <a:off x="3200400" y="304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3863">
              <a:spcBef>
                <a:spcPct val="20000"/>
              </a:spcBef>
              <a:buChar char="•"/>
              <a:defRPr sz="3200">
                <a:solidFill>
                  <a:schemeClr val="tx1"/>
                </a:solidFill>
                <a:latin typeface="Arial" charset="0"/>
              </a:defRPr>
            </a:lvl1pPr>
            <a:lvl2pPr marL="742950" indent="-285750" defTabSz="423863">
              <a:spcBef>
                <a:spcPct val="20000"/>
              </a:spcBef>
              <a:buChar char="–"/>
              <a:defRPr sz="2800">
                <a:solidFill>
                  <a:schemeClr val="tx1"/>
                </a:solidFill>
                <a:latin typeface="Arial" charset="0"/>
              </a:defRPr>
            </a:lvl2pPr>
            <a:lvl3pPr marL="1143000" indent="-228600" defTabSz="423863">
              <a:spcBef>
                <a:spcPct val="20000"/>
              </a:spcBef>
              <a:buChar char="•"/>
              <a:defRPr sz="2400">
                <a:solidFill>
                  <a:schemeClr val="tx1"/>
                </a:solidFill>
                <a:latin typeface="Arial" charset="0"/>
              </a:defRPr>
            </a:lvl3pPr>
            <a:lvl4pPr marL="1600200" indent="-228600" defTabSz="423863">
              <a:spcBef>
                <a:spcPct val="20000"/>
              </a:spcBef>
              <a:buChar char="–"/>
              <a:defRPr sz="2000">
                <a:solidFill>
                  <a:schemeClr val="tx1"/>
                </a:solidFill>
                <a:latin typeface="Arial" charset="0"/>
              </a:defRPr>
            </a:lvl4pPr>
            <a:lvl5pPr marL="2057400" indent="-228600" defTabSz="423863">
              <a:spcBef>
                <a:spcPct val="20000"/>
              </a:spcBef>
              <a:buChar char="»"/>
              <a:defRPr sz="2000">
                <a:solidFill>
                  <a:schemeClr val="tx1"/>
                </a:solidFill>
                <a:latin typeface="Arial" charset="0"/>
              </a:defRPr>
            </a:lvl5pPr>
            <a:lvl6pPr marL="2514600" indent="-228600" defTabSz="423863" eaLnBrk="0" fontAlgn="base" hangingPunct="0">
              <a:spcBef>
                <a:spcPct val="20000"/>
              </a:spcBef>
              <a:spcAft>
                <a:spcPct val="0"/>
              </a:spcAft>
              <a:buChar char="»"/>
              <a:defRPr sz="2000">
                <a:solidFill>
                  <a:schemeClr val="tx1"/>
                </a:solidFill>
                <a:latin typeface="Arial" charset="0"/>
              </a:defRPr>
            </a:lvl6pPr>
            <a:lvl7pPr marL="2971800" indent="-228600" defTabSz="423863" eaLnBrk="0" fontAlgn="base" hangingPunct="0">
              <a:spcBef>
                <a:spcPct val="20000"/>
              </a:spcBef>
              <a:spcAft>
                <a:spcPct val="0"/>
              </a:spcAft>
              <a:buChar char="»"/>
              <a:defRPr sz="2000">
                <a:solidFill>
                  <a:schemeClr val="tx1"/>
                </a:solidFill>
                <a:latin typeface="Arial" charset="0"/>
              </a:defRPr>
            </a:lvl7pPr>
            <a:lvl8pPr marL="3429000" indent="-228600" defTabSz="423863" eaLnBrk="0" fontAlgn="base" hangingPunct="0">
              <a:spcBef>
                <a:spcPct val="20000"/>
              </a:spcBef>
              <a:spcAft>
                <a:spcPct val="0"/>
              </a:spcAft>
              <a:buChar char="»"/>
              <a:defRPr sz="2000">
                <a:solidFill>
                  <a:schemeClr val="tx1"/>
                </a:solidFill>
                <a:latin typeface="Arial" charset="0"/>
              </a:defRPr>
            </a:lvl8pPr>
            <a:lvl9pPr marL="3886200" indent="-228600" defTabSz="423863"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100" u="sng" dirty="0">
              <a:solidFill>
                <a:srgbClr val="000000"/>
              </a:solidFill>
            </a:endParaRPr>
          </a:p>
        </p:txBody>
      </p:sp>
      <p:grpSp>
        <p:nvGrpSpPr>
          <p:cNvPr id="51" name="Group 115"/>
          <p:cNvGrpSpPr>
            <a:grpSpLocks/>
          </p:cNvGrpSpPr>
          <p:nvPr/>
        </p:nvGrpSpPr>
        <p:grpSpPr bwMode="auto">
          <a:xfrm>
            <a:off x="842282" y="3063079"/>
            <a:ext cx="4826000" cy="660400"/>
            <a:chOff x="640" y="2904"/>
            <a:chExt cx="3040" cy="416"/>
          </a:xfrm>
        </p:grpSpPr>
        <p:sp>
          <p:nvSpPr>
            <p:cNvPr id="52"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3"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4"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5"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6" name="L5"/>
            <p:cNvSpPr>
              <a:spLocks noChangeShapeType="1"/>
            </p:cNvSpPr>
            <p:nvPr/>
          </p:nvSpPr>
          <p:spPr bwMode="auto">
            <a:xfrm>
              <a:off x="1144"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7" name="L6"/>
            <p:cNvSpPr>
              <a:spLocks noChangeShapeType="1"/>
            </p:cNvSpPr>
            <p:nvPr/>
          </p:nvSpPr>
          <p:spPr bwMode="auto">
            <a:xfrm>
              <a:off x="680"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8" name="L7"/>
            <p:cNvSpPr>
              <a:spLocks noChangeShapeType="1"/>
            </p:cNvSpPr>
            <p:nvPr/>
          </p:nvSpPr>
          <p:spPr bwMode="auto">
            <a:xfrm>
              <a:off x="1012"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59" name="L8"/>
            <p:cNvSpPr>
              <a:spLocks noChangeShapeType="1"/>
            </p:cNvSpPr>
            <p:nvPr/>
          </p:nvSpPr>
          <p:spPr bwMode="auto">
            <a:xfrm>
              <a:off x="1184"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0" name="L9"/>
            <p:cNvSpPr>
              <a:spLocks noChangeShapeType="1"/>
            </p:cNvSpPr>
            <p:nvPr/>
          </p:nvSpPr>
          <p:spPr bwMode="auto">
            <a:xfrm>
              <a:off x="1516"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1" name="L16"/>
            <p:cNvSpPr>
              <a:spLocks noChangeShapeType="1"/>
            </p:cNvSpPr>
            <p:nvPr/>
          </p:nvSpPr>
          <p:spPr bwMode="auto">
            <a:xfrm>
              <a:off x="1648"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2"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3" name="L11"/>
            <p:cNvSpPr>
              <a:spLocks noChangeShapeType="1"/>
            </p:cNvSpPr>
            <p:nvPr/>
          </p:nvSpPr>
          <p:spPr bwMode="auto">
            <a:xfrm>
              <a:off x="1688"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4" name="L12"/>
            <p:cNvSpPr>
              <a:spLocks noChangeShapeType="1"/>
            </p:cNvSpPr>
            <p:nvPr/>
          </p:nvSpPr>
          <p:spPr bwMode="auto">
            <a:xfrm>
              <a:off x="2020"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5" name="L13"/>
            <p:cNvSpPr>
              <a:spLocks noChangeShapeType="1"/>
            </p:cNvSpPr>
            <p:nvPr/>
          </p:nvSpPr>
          <p:spPr bwMode="auto">
            <a:xfrm>
              <a:off x="2672"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6" name="L14"/>
            <p:cNvSpPr>
              <a:spLocks noChangeShapeType="1"/>
            </p:cNvSpPr>
            <p:nvPr/>
          </p:nvSpPr>
          <p:spPr bwMode="auto">
            <a:xfrm>
              <a:off x="2208"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7" name="L15"/>
            <p:cNvSpPr>
              <a:spLocks noChangeShapeType="1"/>
            </p:cNvSpPr>
            <p:nvPr/>
          </p:nvSpPr>
          <p:spPr bwMode="auto">
            <a:xfrm>
              <a:off x="2540"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8" name="L18"/>
            <p:cNvSpPr>
              <a:spLocks noChangeShapeType="1"/>
            </p:cNvSpPr>
            <p:nvPr/>
          </p:nvSpPr>
          <p:spPr bwMode="auto">
            <a:xfrm>
              <a:off x="2712"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69" name="L17"/>
            <p:cNvSpPr>
              <a:spLocks noChangeShapeType="1"/>
            </p:cNvSpPr>
            <p:nvPr/>
          </p:nvSpPr>
          <p:spPr bwMode="auto">
            <a:xfrm>
              <a:off x="3044"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70" name="L19"/>
            <p:cNvSpPr>
              <a:spLocks noChangeShapeType="1"/>
            </p:cNvSpPr>
            <p:nvPr/>
          </p:nvSpPr>
          <p:spPr bwMode="auto">
            <a:xfrm>
              <a:off x="3216" y="3000"/>
              <a:ext cx="92"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71" name="L20"/>
            <p:cNvSpPr>
              <a:spLocks noChangeShapeType="1"/>
            </p:cNvSpPr>
            <p:nvPr/>
          </p:nvSpPr>
          <p:spPr bwMode="auto">
            <a:xfrm>
              <a:off x="3548" y="3000"/>
              <a:ext cx="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72" name="L21"/>
            <p:cNvSpPr>
              <a:spLocks noChangeShapeType="1"/>
            </p:cNvSpPr>
            <p:nvPr/>
          </p:nvSpPr>
          <p:spPr bwMode="auto">
            <a:xfrm>
              <a:off x="3176"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latin typeface="Arial" charset="0"/>
              </a:endParaRPr>
            </a:p>
          </p:txBody>
        </p:sp>
        <p:sp>
          <p:nvSpPr>
            <p:cNvPr id="73" name="T1"/>
            <p:cNvSpPr txBox="1">
              <a:spLocks noChangeArrowheads="1"/>
            </p:cNvSpPr>
            <p:nvPr/>
          </p:nvSpPr>
          <p:spPr bwMode="auto">
            <a:xfrm>
              <a:off x="1920" y="31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180'</a:t>
              </a:r>
            </a:p>
          </p:txBody>
        </p:sp>
        <p:sp>
          <p:nvSpPr>
            <p:cNvPr id="75" name="T3"/>
            <p:cNvSpPr txBox="1">
              <a:spLocks noChangeArrowheads="1"/>
            </p:cNvSpPr>
            <p:nvPr/>
          </p:nvSpPr>
          <p:spPr bwMode="auto">
            <a:xfrm>
              <a:off x="652"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50'</a:t>
              </a:r>
            </a:p>
          </p:txBody>
        </p:sp>
        <p:sp>
          <p:nvSpPr>
            <p:cNvPr id="76" name="T4"/>
            <p:cNvSpPr txBox="1">
              <a:spLocks noChangeArrowheads="1"/>
            </p:cNvSpPr>
            <p:nvPr/>
          </p:nvSpPr>
          <p:spPr bwMode="auto">
            <a:xfrm>
              <a:off x="1156"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12.5'</a:t>
              </a:r>
            </a:p>
          </p:txBody>
        </p:sp>
        <p:sp>
          <p:nvSpPr>
            <p:cNvPr id="77" name="T5"/>
            <p:cNvSpPr txBox="1">
              <a:spLocks noChangeArrowheads="1"/>
            </p:cNvSpPr>
            <p:nvPr/>
          </p:nvSpPr>
          <p:spPr bwMode="auto">
            <a:xfrm>
              <a:off x="1660"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12.5'</a:t>
              </a:r>
            </a:p>
          </p:txBody>
        </p:sp>
        <p:sp>
          <p:nvSpPr>
            <p:cNvPr id="78" name="T6"/>
            <p:cNvSpPr txBox="1">
              <a:spLocks noChangeArrowheads="1"/>
            </p:cNvSpPr>
            <p:nvPr/>
          </p:nvSpPr>
          <p:spPr bwMode="auto">
            <a:xfrm>
              <a:off x="2180"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30'</a:t>
              </a:r>
            </a:p>
          </p:txBody>
        </p:sp>
        <p:sp>
          <p:nvSpPr>
            <p:cNvPr id="79" name="T7"/>
            <p:cNvSpPr txBox="1">
              <a:spLocks noChangeArrowheads="1"/>
            </p:cNvSpPr>
            <p:nvPr/>
          </p:nvSpPr>
          <p:spPr bwMode="auto">
            <a:xfrm>
              <a:off x="2684"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25'</a:t>
              </a:r>
            </a:p>
          </p:txBody>
        </p:sp>
        <p:sp>
          <p:nvSpPr>
            <p:cNvPr id="80" name="T8"/>
            <p:cNvSpPr txBox="1">
              <a:spLocks noChangeArrowheads="1"/>
            </p:cNvSpPr>
            <p:nvPr/>
          </p:nvSpPr>
          <p:spPr bwMode="auto">
            <a:xfrm>
              <a:off x="3188" y="2904"/>
              <a:ext cx="4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1200" dirty="0">
                  <a:solidFill>
                    <a:srgbClr val="000000"/>
                  </a:solidFill>
                  <a:latin typeface="Times New Roman" pitchFamily="18" charset="0"/>
                </a:rPr>
                <a:t>50'</a:t>
              </a:r>
            </a:p>
          </p:txBody>
        </p:sp>
      </p:grpSp>
      <p:sp>
        <p:nvSpPr>
          <p:cNvPr id="81" name="Rectangle 142"/>
          <p:cNvSpPr>
            <a:spLocks noChangeArrowheads="1"/>
          </p:cNvSpPr>
          <p:nvPr/>
        </p:nvSpPr>
        <p:spPr bwMode="auto">
          <a:xfrm>
            <a:off x="2975882" y="1985668"/>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3863">
              <a:spcBef>
                <a:spcPct val="20000"/>
              </a:spcBef>
              <a:buChar char="•"/>
              <a:defRPr sz="3200">
                <a:solidFill>
                  <a:schemeClr val="tx1"/>
                </a:solidFill>
                <a:latin typeface="Arial" charset="0"/>
              </a:defRPr>
            </a:lvl1pPr>
            <a:lvl2pPr marL="742950" indent="-285750" defTabSz="423863">
              <a:spcBef>
                <a:spcPct val="20000"/>
              </a:spcBef>
              <a:buChar char="–"/>
              <a:defRPr sz="2800">
                <a:solidFill>
                  <a:schemeClr val="tx1"/>
                </a:solidFill>
                <a:latin typeface="Arial" charset="0"/>
              </a:defRPr>
            </a:lvl2pPr>
            <a:lvl3pPr marL="1143000" indent="-228600" defTabSz="423863">
              <a:spcBef>
                <a:spcPct val="20000"/>
              </a:spcBef>
              <a:buChar char="•"/>
              <a:defRPr sz="2400">
                <a:solidFill>
                  <a:schemeClr val="tx1"/>
                </a:solidFill>
                <a:latin typeface="Arial" charset="0"/>
              </a:defRPr>
            </a:lvl3pPr>
            <a:lvl4pPr marL="1600200" indent="-228600" defTabSz="423863">
              <a:spcBef>
                <a:spcPct val="20000"/>
              </a:spcBef>
              <a:buChar char="–"/>
              <a:defRPr sz="2000">
                <a:solidFill>
                  <a:schemeClr val="tx1"/>
                </a:solidFill>
                <a:latin typeface="Arial" charset="0"/>
              </a:defRPr>
            </a:lvl4pPr>
            <a:lvl5pPr marL="2057400" indent="-228600" defTabSz="423863">
              <a:spcBef>
                <a:spcPct val="20000"/>
              </a:spcBef>
              <a:buChar char="»"/>
              <a:defRPr sz="2000">
                <a:solidFill>
                  <a:schemeClr val="tx1"/>
                </a:solidFill>
                <a:latin typeface="Arial" charset="0"/>
              </a:defRPr>
            </a:lvl5pPr>
            <a:lvl6pPr marL="2514600" indent="-228600" defTabSz="423863" eaLnBrk="0" fontAlgn="base" hangingPunct="0">
              <a:spcBef>
                <a:spcPct val="20000"/>
              </a:spcBef>
              <a:spcAft>
                <a:spcPct val="0"/>
              </a:spcAft>
              <a:buChar char="»"/>
              <a:defRPr sz="2000">
                <a:solidFill>
                  <a:schemeClr val="tx1"/>
                </a:solidFill>
                <a:latin typeface="Arial" charset="0"/>
              </a:defRPr>
            </a:lvl6pPr>
            <a:lvl7pPr marL="2971800" indent="-228600" defTabSz="423863" eaLnBrk="0" fontAlgn="base" hangingPunct="0">
              <a:spcBef>
                <a:spcPct val="20000"/>
              </a:spcBef>
              <a:spcAft>
                <a:spcPct val="0"/>
              </a:spcAft>
              <a:buChar char="»"/>
              <a:defRPr sz="2000">
                <a:solidFill>
                  <a:schemeClr val="tx1"/>
                </a:solidFill>
                <a:latin typeface="Arial" charset="0"/>
              </a:defRPr>
            </a:lvl7pPr>
            <a:lvl8pPr marL="3429000" indent="-228600" defTabSz="423863" eaLnBrk="0" fontAlgn="base" hangingPunct="0">
              <a:spcBef>
                <a:spcPct val="20000"/>
              </a:spcBef>
              <a:spcAft>
                <a:spcPct val="0"/>
              </a:spcAft>
              <a:buChar char="»"/>
              <a:defRPr sz="2000">
                <a:solidFill>
                  <a:schemeClr val="tx1"/>
                </a:solidFill>
                <a:latin typeface="Arial" charset="0"/>
              </a:defRPr>
            </a:lvl8pPr>
            <a:lvl9pPr marL="3886200" indent="-228600" defTabSz="423863" eaLnBrk="0" fontAlgn="base" hangingPunct="0">
              <a:spcBef>
                <a:spcPct val="20000"/>
              </a:spcBef>
              <a:spcAft>
                <a:spcPct val="0"/>
              </a:spcAft>
              <a:buChar char="»"/>
              <a:defRPr sz="2000">
                <a:solidFill>
                  <a:schemeClr val="tx1"/>
                </a:solidFill>
                <a:latin typeface="Arial" charset="0"/>
              </a:defRPr>
            </a:lvl9pPr>
          </a:lstStyle>
          <a:p>
            <a:pPr marL="0" marR="0" lvl="0" indent="0" defTabSz="423863" eaLnBrk="0" fontAlgn="base" latinLnBrk="0" hangingPunct="0">
              <a:lnSpc>
                <a:spcPct val="100000"/>
              </a:lnSpc>
              <a:spcBef>
                <a:spcPct val="0"/>
              </a:spcBef>
              <a:spcAft>
                <a:spcPct val="0"/>
              </a:spcAft>
              <a:buClrTx/>
              <a:buSzTx/>
              <a:buFontTx/>
              <a:buNone/>
              <a:tabLst/>
              <a:defRPr/>
            </a:pPr>
            <a:endParaRPr kumimoji="0" lang="en-US" altLang="en-US" sz="1100" b="0" i="0" u="sng" strike="noStrike" kern="0" cap="none" spc="0" normalizeH="0" baseline="0" noProof="0" dirty="0" smtClean="0">
              <a:ln>
                <a:noFill/>
              </a:ln>
              <a:solidFill>
                <a:srgbClr val="000000"/>
              </a:solidFill>
              <a:effectLst/>
              <a:uLnTx/>
              <a:uFillTx/>
              <a:latin typeface="Arial" charset="0"/>
            </a:endParaRPr>
          </a:p>
        </p:txBody>
      </p:sp>
      <p:grpSp>
        <p:nvGrpSpPr>
          <p:cNvPr id="82" name="Group 284"/>
          <p:cNvGrpSpPr>
            <a:grpSpLocks/>
          </p:cNvGrpSpPr>
          <p:nvPr/>
        </p:nvGrpSpPr>
        <p:grpSpPr bwMode="auto">
          <a:xfrm>
            <a:off x="937532" y="1192747"/>
            <a:ext cx="1409699" cy="1870334"/>
            <a:chOff x="2762250" y="3336666"/>
            <a:chExt cx="1409699" cy="1870334"/>
          </a:xfrm>
        </p:grpSpPr>
        <p:cxnSp>
          <p:nvCxnSpPr>
            <p:cNvPr id="83" name="L1"/>
            <p:cNvCxnSpPr>
              <a:cxnSpLocks noChangeShapeType="1"/>
            </p:cNvCxnSpPr>
            <p:nvPr/>
          </p:nvCxnSpPr>
          <p:spPr bwMode="auto">
            <a:xfrm>
              <a:off x="3429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84" name="L2"/>
            <p:cNvCxnSpPr>
              <a:cxnSpLocks noChangeShapeType="1"/>
            </p:cNvCxnSpPr>
            <p:nvPr/>
          </p:nvCxnSpPr>
          <p:spPr bwMode="auto">
            <a:xfrm flipV="1">
              <a:off x="3048000" y="4064000"/>
              <a:ext cx="762000" cy="190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85" name="L3"/>
            <p:cNvCxnSpPr>
              <a:cxnSpLocks noChangeShapeType="1"/>
            </p:cNvCxnSpPr>
            <p:nvPr/>
          </p:nvCxnSpPr>
          <p:spPr bwMode="auto">
            <a:xfrm>
              <a:off x="3048000" y="4254500"/>
              <a:ext cx="762000" cy="190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86" name="T1"/>
            <p:cNvSpPr txBox="1">
              <a:spLocks noChangeArrowheads="1"/>
            </p:cNvSpPr>
            <p:nvPr/>
          </p:nvSpPr>
          <p:spPr bwMode="auto">
            <a:xfrm>
              <a:off x="2762250" y="3336666"/>
              <a:ext cx="1409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1200" b="1" kern="0" dirty="0" smtClean="0">
                  <a:solidFill>
                    <a:srgbClr val="000000"/>
                  </a:solidFill>
                </a:rPr>
                <a:t>Single Pole Structure</a:t>
              </a:r>
              <a:endParaRPr kumimoji="0" lang="en-US" altLang="en-US" sz="1200" b="1" i="0" u="none" strike="noStrike" kern="0" cap="none" spc="0" normalizeH="0" baseline="0" noProof="0" dirty="0" smtClean="0">
                <a:ln>
                  <a:noFill/>
                </a:ln>
                <a:solidFill>
                  <a:srgbClr val="000000"/>
                </a:solidFill>
                <a:effectLst/>
                <a:uLnTx/>
                <a:uFillTx/>
              </a:endParaRPr>
            </a:p>
          </p:txBody>
        </p:sp>
      </p:grpSp>
      <p:grpSp>
        <p:nvGrpSpPr>
          <p:cNvPr id="88" name="Group 290"/>
          <p:cNvGrpSpPr>
            <a:grpSpLocks/>
          </p:cNvGrpSpPr>
          <p:nvPr/>
        </p:nvGrpSpPr>
        <p:grpSpPr bwMode="auto">
          <a:xfrm>
            <a:off x="2529794" y="1211647"/>
            <a:ext cx="1298575" cy="1927634"/>
            <a:chOff x="2754312" y="3279366"/>
            <a:chExt cx="1298575" cy="1927634"/>
          </a:xfrm>
        </p:grpSpPr>
        <p:cxnSp>
          <p:nvCxnSpPr>
            <p:cNvPr id="89" name="L1"/>
            <p:cNvCxnSpPr>
              <a:cxnSpLocks noChangeShapeType="1"/>
            </p:cNvCxnSpPr>
            <p:nvPr/>
          </p:nvCxnSpPr>
          <p:spPr bwMode="auto">
            <a:xfrm>
              <a:off x="3175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0" name="L2"/>
            <p:cNvCxnSpPr>
              <a:cxnSpLocks noChangeShapeType="1"/>
            </p:cNvCxnSpPr>
            <p:nvPr/>
          </p:nvCxnSpPr>
          <p:spPr bwMode="auto">
            <a:xfrm>
              <a:off x="3683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1" name="L3"/>
            <p:cNvCxnSpPr>
              <a:cxnSpLocks noChangeShapeType="1"/>
            </p:cNvCxnSpPr>
            <p:nvPr/>
          </p:nvCxnSpPr>
          <p:spPr bwMode="auto">
            <a:xfrm>
              <a:off x="3048000" y="4064000"/>
              <a:ext cx="762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92" name="T1"/>
            <p:cNvSpPr txBox="1">
              <a:spLocks noChangeArrowheads="1"/>
            </p:cNvSpPr>
            <p:nvPr/>
          </p:nvSpPr>
          <p:spPr bwMode="auto">
            <a:xfrm>
              <a:off x="2754312" y="3279366"/>
              <a:ext cx="129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rPr>
                <a:t>H-Frame Structure</a:t>
              </a:r>
            </a:p>
          </p:txBody>
        </p:sp>
      </p:grpSp>
      <p:grpSp>
        <p:nvGrpSpPr>
          <p:cNvPr id="94" name="Group 300"/>
          <p:cNvGrpSpPr>
            <a:grpSpLocks/>
          </p:cNvGrpSpPr>
          <p:nvPr/>
        </p:nvGrpSpPr>
        <p:grpSpPr bwMode="auto">
          <a:xfrm>
            <a:off x="4204607" y="1211648"/>
            <a:ext cx="1532618" cy="1851433"/>
            <a:chOff x="2752725" y="3355567"/>
            <a:chExt cx="1532618" cy="1851433"/>
          </a:xfrm>
        </p:grpSpPr>
        <p:cxnSp>
          <p:nvCxnSpPr>
            <p:cNvPr id="95" name="L1"/>
            <p:cNvCxnSpPr>
              <a:cxnSpLocks noChangeShapeType="1"/>
            </p:cNvCxnSpPr>
            <p:nvPr/>
          </p:nvCxnSpPr>
          <p:spPr bwMode="auto">
            <a:xfrm>
              <a:off x="3429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6" name="L4"/>
            <p:cNvCxnSpPr>
              <a:cxnSpLocks noChangeShapeType="1"/>
            </p:cNvCxnSpPr>
            <p:nvPr/>
          </p:nvCxnSpPr>
          <p:spPr bwMode="auto">
            <a:xfrm>
              <a:off x="3429000" y="4000500"/>
              <a:ext cx="254000" cy="254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7" name="L5"/>
            <p:cNvCxnSpPr>
              <a:cxnSpLocks noChangeShapeType="1"/>
            </p:cNvCxnSpPr>
            <p:nvPr/>
          </p:nvCxnSpPr>
          <p:spPr bwMode="auto">
            <a:xfrm>
              <a:off x="3429000" y="4254500"/>
              <a:ext cx="254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8" name="L2"/>
            <p:cNvCxnSpPr>
              <a:cxnSpLocks noChangeShapeType="1"/>
            </p:cNvCxnSpPr>
            <p:nvPr/>
          </p:nvCxnSpPr>
          <p:spPr bwMode="auto">
            <a:xfrm flipV="1">
              <a:off x="3175000" y="4127500"/>
              <a:ext cx="254000" cy="254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99" name="L3"/>
            <p:cNvCxnSpPr>
              <a:cxnSpLocks noChangeShapeType="1"/>
            </p:cNvCxnSpPr>
            <p:nvPr/>
          </p:nvCxnSpPr>
          <p:spPr bwMode="auto">
            <a:xfrm>
              <a:off x="3175000" y="4381500"/>
              <a:ext cx="254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00" name="L6"/>
            <p:cNvCxnSpPr>
              <a:cxnSpLocks noChangeShapeType="1"/>
            </p:cNvCxnSpPr>
            <p:nvPr/>
          </p:nvCxnSpPr>
          <p:spPr bwMode="auto">
            <a:xfrm>
              <a:off x="3429000" y="4254500"/>
              <a:ext cx="254000" cy="254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01" name="L7"/>
            <p:cNvCxnSpPr>
              <a:cxnSpLocks noChangeShapeType="1"/>
            </p:cNvCxnSpPr>
            <p:nvPr/>
          </p:nvCxnSpPr>
          <p:spPr bwMode="auto">
            <a:xfrm>
              <a:off x="3429000" y="4508500"/>
              <a:ext cx="254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102" name="T1"/>
            <p:cNvSpPr txBox="1">
              <a:spLocks noChangeArrowheads="1"/>
            </p:cNvSpPr>
            <p:nvPr/>
          </p:nvSpPr>
          <p:spPr bwMode="auto">
            <a:xfrm>
              <a:off x="2752725" y="3355567"/>
              <a:ext cx="1532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rPr>
                <a:t>Single Pole Structure</a:t>
              </a:r>
            </a:p>
          </p:txBody>
        </p:sp>
      </p:grpSp>
      <p:grpSp>
        <p:nvGrpSpPr>
          <p:cNvPr id="104" name="Group 102"/>
          <p:cNvGrpSpPr>
            <a:grpSpLocks/>
          </p:cNvGrpSpPr>
          <p:nvPr/>
        </p:nvGrpSpPr>
        <p:grpSpPr bwMode="auto">
          <a:xfrm>
            <a:off x="912132" y="5505244"/>
            <a:ext cx="4749800" cy="660649"/>
            <a:chOff x="1054100" y="4610100"/>
            <a:chExt cx="4749800" cy="660400"/>
          </a:xfrm>
        </p:grpSpPr>
        <p:cxnSp>
          <p:nvCxnSpPr>
            <p:cNvPr id="105" name="V1"/>
            <p:cNvCxnSpPr>
              <a:cxnSpLocks noChangeShapeType="1"/>
            </p:cNvCxnSpPr>
            <p:nvPr/>
          </p:nvCxnSpPr>
          <p:spPr bwMode="auto">
            <a:xfrm>
              <a:off x="1054100" y="4635500"/>
              <a:ext cx="0" cy="635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06" name="V2"/>
            <p:cNvCxnSpPr>
              <a:cxnSpLocks noChangeShapeType="1"/>
            </p:cNvCxnSpPr>
            <p:nvPr/>
          </p:nvCxnSpPr>
          <p:spPr bwMode="auto">
            <a:xfrm>
              <a:off x="5803900" y="4635500"/>
              <a:ext cx="0" cy="635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07" name="A1"/>
            <p:cNvCxnSpPr>
              <a:cxnSpLocks noChangeShapeType="1"/>
            </p:cNvCxnSpPr>
            <p:nvPr/>
          </p:nvCxnSpPr>
          <p:spPr bwMode="auto">
            <a:xfrm>
              <a:off x="1117600" y="5080000"/>
              <a:ext cx="1930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08" name="A2"/>
            <p:cNvCxnSpPr>
              <a:cxnSpLocks noChangeShapeType="1"/>
            </p:cNvCxnSpPr>
            <p:nvPr/>
          </p:nvCxnSpPr>
          <p:spPr bwMode="auto">
            <a:xfrm>
              <a:off x="3810000" y="5080000"/>
              <a:ext cx="1930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09" name="V3"/>
            <p:cNvCxnSpPr>
              <a:cxnSpLocks noChangeShapeType="1"/>
            </p:cNvCxnSpPr>
            <p:nvPr/>
          </p:nvCxnSpPr>
          <p:spPr bwMode="auto">
            <a:xfrm>
              <a:off x="2641600" y="4635500"/>
              <a:ext cx="0" cy="317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10" name="A3"/>
            <p:cNvCxnSpPr>
              <a:cxnSpLocks noChangeShapeType="1"/>
            </p:cNvCxnSpPr>
            <p:nvPr/>
          </p:nvCxnSpPr>
          <p:spPr bwMode="auto">
            <a:xfrm>
              <a:off x="1117600" y="4762500"/>
              <a:ext cx="533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11" name="A4"/>
            <p:cNvCxnSpPr>
              <a:cxnSpLocks noChangeShapeType="1"/>
            </p:cNvCxnSpPr>
            <p:nvPr/>
          </p:nvCxnSpPr>
          <p:spPr bwMode="auto">
            <a:xfrm>
              <a:off x="2032000" y="4762500"/>
              <a:ext cx="5461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12" name="A5"/>
            <p:cNvCxnSpPr>
              <a:cxnSpLocks noChangeShapeType="1"/>
            </p:cNvCxnSpPr>
            <p:nvPr/>
          </p:nvCxnSpPr>
          <p:spPr bwMode="auto">
            <a:xfrm>
              <a:off x="2705100" y="4762500"/>
              <a:ext cx="5334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13" name="A6"/>
            <p:cNvCxnSpPr>
              <a:cxnSpLocks noChangeShapeType="1"/>
            </p:cNvCxnSpPr>
            <p:nvPr/>
          </p:nvCxnSpPr>
          <p:spPr bwMode="auto">
            <a:xfrm>
              <a:off x="3619500" y="4762500"/>
              <a:ext cx="533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14" name="V4"/>
            <p:cNvCxnSpPr>
              <a:cxnSpLocks noChangeShapeType="1"/>
            </p:cNvCxnSpPr>
            <p:nvPr/>
          </p:nvCxnSpPr>
          <p:spPr bwMode="auto">
            <a:xfrm>
              <a:off x="4216400" y="4635500"/>
              <a:ext cx="0" cy="3175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15" name="A7"/>
            <p:cNvCxnSpPr>
              <a:cxnSpLocks noChangeShapeType="1"/>
            </p:cNvCxnSpPr>
            <p:nvPr/>
          </p:nvCxnSpPr>
          <p:spPr bwMode="auto">
            <a:xfrm>
              <a:off x="4279900" y="4762500"/>
              <a:ext cx="546100" cy="0"/>
            </a:xfrm>
            <a:prstGeom prst="line">
              <a:avLst/>
            </a:prstGeom>
            <a:noFill/>
            <a:ln w="12700" algn="ctr">
              <a:solidFill>
                <a:srgbClr val="000000"/>
              </a:solidFill>
              <a:round/>
              <a:headEnd type="stealth" w="med" len="med"/>
              <a:tailEnd type="none" w="sm" len="sm"/>
            </a:ln>
            <a:extLst>
              <a:ext uri="{909E8E84-426E-40DD-AFC4-6F175D3DCCD1}">
                <a14:hiddenFill xmlns:a14="http://schemas.microsoft.com/office/drawing/2010/main">
                  <a:noFill/>
                </a14:hiddenFill>
              </a:ext>
            </a:extLst>
          </p:spPr>
        </p:cxnSp>
        <p:cxnSp>
          <p:nvCxnSpPr>
            <p:cNvPr id="116" name="A8"/>
            <p:cNvCxnSpPr>
              <a:cxnSpLocks noChangeShapeType="1"/>
            </p:cNvCxnSpPr>
            <p:nvPr/>
          </p:nvCxnSpPr>
          <p:spPr bwMode="auto">
            <a:xfrm>
              <a:off x="5207000" y="4762500"/>
              <a:ext cx="533400" cy="0"/>
            </a:xfrm>
            <a:prstGeom prst="line">
              <a:avLst/>
            </a:prstGeom>
            <a:noFill/>
            <a:ln w="12700" algn="ctr">
              <a:solidFill>
                <a:srgbClr val="000000"/>
              </a:solidFill>
              <a:round/>
              <a:headEnd type="none" w="sm" len="sm"/>
              <a:tailEnd type="stealth" w="med" len="med"/>
            </a:ln>
            <a:extLst>
              <a:ext uri="{909E8E84-426E-40DD-AFC4-6F175D3DCCD1}">
                <a14:hiddenFill xmlns:a14="http://schemas.microsoft.com/office/drawing/2010/main">
                  <a:noFill/>
                </a14:hiddenFill>
              </a:ext>
            </a:extLst>
          </p:spPr>
        </p:cxnSp>
        <p:sp>
          <p:nvSpPr>
            <p:cNvPr id="117" name="T1"/>
            <p:cNvSpPr txBox="1">
              <a:spLocks noChangeArrowheads="1"/>
            </p:cNvSpPr>
            <p:nvPr/>
          </p:nvSpPr>
          <p:spPr bwMode="auto">
            <a:xfrm>
              <a:off x="3048000" y="49276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100'</a:t>
              </a:r>
            </a:p>
          </p:txBody>
        </p:sp>
        <p:sp>
          <p:nvSpPr>
            <p:cNvPr id="119" name="T3"/>
            <p:cNvSpPr txBox="1">
              <a:spLocks noChangeArrowheads="1"/>
            </p:cNvSpPr>
            <p:nvPr/>
          </p:nvSpPr>
          <p:spPr bwMode="auto">
            <a:xfrm>
              <a:off x="14605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50'</a:t>
              </a:r>
            </a:p>
          </p:txBody>
        </p:sp>
        <p:sp>
          <p:nvSpPr>
            <p:cNvPr id="120" name="T4"/>
            <p:cNvSpPr txBox="1">
              <a:spLocks noChangeArrowheads="1"/>
            </p:cNvSpPr>
            <p:nvPr/>
          </p:nvSpPr>
          <p:spPr bwMode="auto">
            <a:xfrm>
              <a:off x="46355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25'</a:t>
              </a:r>
            </a:p>
          </p:txBody>
        </p:sp>
        <p:sp>
          <p:nvSpPr>
            <p:cNvPr id="121" name="T5"/>
            <p:cNvSpPr txBox="1">
              <a:spLocks noChangeArrowheads="1"/>
            </p:cNvSpPr>
            <p:nvPr/>
          </p:nvSpPr>
          <p:spPr bwMode="auto">
            <a:xfrm>
              <a:off x="3048000" y="4610100"/>
              <a:ext cx="762000" cy="2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dirty="0"/>
                <a:t>25'</a:t>
              </a:r>
            </a:p>
          </p:txBody>
        </p:sp>
      </p:grpSp>
      <p:grpSp>
        <p:nvGrpSpPr>
          <p:cNvPr id="122" name="Group 124"/>
          <p:cNvGrpSpPr>
            <a:grpSpLocks/>
          </p:cNvGrpSpPr>
          <p:nvPr/>
        </p:nvGrpSpPr>
        <p:grpSpPr bwMode="auto">
          <a:xfrm>
            <a:off x="3394982" y="3673285"/>
            <a:ext cx="1339850" cy="1857355"/>
            <a:chOff x="2774950" y="3349645"/>
            <a:chExt cx="1339850" cy="1857355"/>
          </a:xfrm>
        </p:grpSpPr>
        <p:cxnSp>
          <p:nvCxnSpPr>
            <p:cNvPr id="123" name="L1"/>
            <p:cNvCxnSpPr>
              <a:cxnSpLocks noChangeShapeType="1"/>
            </p:cNvCxnSpPr>
            <p:nvPr/>
          </p:nvCxnSpPr>
          <p:spPr bwMode="auto">
            <a:xfrm>
              <a:off x="3175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24" name="L2"/>
            <p:cNvCxnSpPr>
              <a:cxnSpLocks noChangeShapeType="1"/>
            </p:cNvCxnSpPr>
            <p:nvPr/>
          </p:nvCxnSpPr>
          <p:spPr bwMode="auto">
            <a:xfrm>
              <a:off x="3683000" y="3937000"/>
              <a:ext cx="0" cy="1270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125" name="L3"/>
            <p:cNvCxnSpPr>
              <a:cxnSpLocks noChangeShapeType="1"/>
            </p:cNvCxnSpPr>
            <p:nvPr/>
          </p:nvCxnSpPr>
          <p:spPr bwMode="auto">
            <a:xfrm>
              <a:off x="3048000" y="4064000"/>
              <a:ext cx="762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126" name="T1"/>
            <p:cNvSpPr txBox="1">
              <a:spLocks noChangeArrowheads="1"/>
            </p:cNvSpPr>
            <p:nvPr/>
          </p:nvSpPr>
          <p:spPr bwMode="auto">
            <a:xfrm>
              <a:off x="2774950" y="3349645"/>
              <a:ext cx="133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200" b="1" dirty="0" smtClean="0"/>
                <a:t>H-Frame Structure</a:t>
              </a:r>
              <a:endParaRPr lang="en-US" altLang="en-US" sz="1200" b="1" dirty="0"/>
            </a:p>
          </p:txBody>
        </p:sp>
      </p:grpSp>
      <p:sp>
        <p:nvSpPr>
          <p:cNvPr id="128" name="TextBox 102"/>
          <p:cNvSpPr txBox="1">
            <a:spLocks noChangeArrowheads="1"/>
          </p:cNvSpPr>
          <p:nvPr/>
        </p:nvSpPr>
        <p:spPr bwMode="auto">
          <a:xfrm>
            <a:off x="1153432" y="504804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100" b="1" dirty="0">
                <a:solidFill>
                  <a:srgbClr val="FF0000"/>
                </a:solidFill>
              </a:rPr>
              <a:t>uncleared</a:t>
            </a:r>
          </a:p>
        </p:txBody>
      </p:sp>
      <p:sp>
        <p:nvSpPr>
          <p:cNvPr id="2" name="TextBox 1"/>
          <p:cNvSpPr txBox="1"/>
          <p:nvPr/>
        </p:nvSpPr>
        <p:spPr>
          <a:xfrm>
            <a:off x="768123" y="231003"/>
            <a:ext cx="5272768" cy="646331"/>
          </a:xfrm>
          <a:prstGeom prst="rect">
            <a:avLst/>
          </a:prstGeom>
          <a:noFill/>
        </p:spPr>
        <p:txBody>
          <a:bodyPr wrap="square" rtlCol="0">
            <a:spAutoFit/>
          </a:bodyPr>
          <a:lstStyle/>
          <a:p>
            <a:r>
              <a:rPr lang="en-US" b="1" i="1" dirty="0" smtClean="0"/>
              <a:t>More Transmission Line Rights of Way and Line situation examples</a:t>
            </a:r>
            <a:endParaRPr lang="en-US" b="1" i="1" dirty="0"/>
          </a:p>
        </p:txBody>
      </p:sp>
    </p:spTree>
    <p:extLst>
      <p:ext uri="{BB962C8B-B14F-4D97-AF65-F5344CB8AC3E}">
        <p14:creationId xmlns:p14="http://schemas.microsoft.com/office/powerpoint/2010/main" val="1228628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2" name="TextBox 1"/>
          <p:cNvSpPr txBox="1"/>
          <p:nvPr/>
        </p:nvSpPr>
        <p:spPr>
          <a:xfrm>
            <a:off x="727298" y="1524000"/>
            <a:ext cx="5272768" cy="4708981"/>
          </a:xfrm>
          <a:prstGeom prst="rect">
            <a:avLst/>
          </a:prstGeom>
          <a:noFill/>
        </p:spPr>
        <p:txBody>
          <a:bodyPr wrap="square" rtlCol="0">
            <a:spAutoFit/>
          </a:bodyPr>
          <a:lstStyle/>
          <a:p>
            <a:pPr algn="ctr"/>
            <a:r>
              <a:rPr lang="en-US" sz="3600" b="1" i="1" dirty="0" smtClean="0"/>
              <a:t>In many cases, Alabama Power is not clearing the full extents of its Transmission Line Rights of Way!</a:t>
            </a:r>
          </a:p>
          <a:p>
            <a:pPr algn="ctr"/>
            <a:endParaRPr lang="en-US" sz="3600" b="1" i="1" dirty="0"/>
          </a:p>
          <a:p>
            <a:pPr algn="ctr"/>
            <a:r>
              <a:rPr lang="en-US" sz="3600" b="1" i="1" dirty="0" smtClean="0"/>
              <a:t>BE CAREFUL HERE! </a:t>
            </a:r>
          </a:p>
          <a:p>
            <a:pPr algn="ctr"/>
            <a:endParaRPr lang="en-US" sz="2400" b="1" i="1" dirty="0"/>
          </a:p>
          <a:p>
            <a:pPr algn="ctr"/>
            <a:endParaRPr lang="en-US" sz="2400" b="1" i="1" dirty="0"/>
          </a:p>
        </p:txBody>
      </p:sp>
    </p:spTree>
    <p:extLst>
      <p:ext uri="{BB962C8B-B14F-4D97-AF65-F5344CB8AC3E}">
        <p14:creationId xmlns:p14="http://schemas.microsoft.com/office/powerpoint/2010/main" val="106525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2" name="TextBox 1"/>
          <p:cNvSpPr txBox="1"/>
          <p:nvPr/>
        </p:nvSpPr>
        <p:spPr>
          <a:xfrm>
            <a:off x="768123" y="231003"/>
            <a:ext cx="5272768" cy="923330"/>
          </a:xfrm>
          <a:prstGeom prst="rect">
            <a:avLst/>
          </a:prstGeom>
          <a:noFill/>
        </p:spPr>
        <p:txBody>
          <a:bodyPr wrap="square" rtlCol="0">
            <a:spAutoFit/>
          </a:bodyPr>
          <a:lstStyle/>
          <a:p>
            <a:pPr algn="ctr"/>
            <a:r>
              <a:rPr lang="en-US" b="1" i="1" dirty="0" smtClean="0"/>
              <a:t>Here is an example of 100’ wide Transmission Line Rights of Way, where the full extents are not being cleared.</a:t>
            </a:r>
            <a:endParaRPr lang="en-US" b="1" i="1" dirty="0"/>
          </a:p>
        </p:txBody>
      </p:sp>
      <p:pic>
        <p:nvPicPr>
          <p:cNvPr id="3074" name="Picture 2" descr="S:\Workgroups\APC Power Delivery\Trans Line Design&amp;Maint Sup\Encroachments\JASON-SOUTHERN DIV\REFERENCE_RESEARCH_10.27.15\LINE FOLDER\46\451000 YATES DAM-NORTH MONTGOMERY  A (1 - 372A)\STR 210-211\20150903_0832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30" y="1154333"/>
            <a:ext cx="6172200" cy="275966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41"/>
          <p:cNvGrpSpPr>
            <a:grpSpLocks/>
          </p:cNvGrpSpPr>
          <p:nvPr/>
        </p:nvGrpSpPr>
        <p:grpSpPr bwMode="auto">
          <a:xfrm>
            <a:off x="3167062" y="3964556"/>
            <a:ext cx="889000" cy="1766888"/>
            <a:chOff x="1884" y="1727"/>
            <a:chExt cx="560" cy="1113"/>
          </a:xfrm>
        </p:grpSpPr>
        <p:sp>
          <p:nvSpPr>
            <p:cNvPr id="35" name="L1"/>
            <p:cNvSpPr>
              <a:spLocks noChangeShapeType="1"/>
            </p:cNvSpPr>
            <p:nvPr/>
          </p:nvSpPr>
          <p:spPr bwMode="auto">
            <a:xfrm flipV="1">
              <a:off x="2160" y="2040"/>
              <a:ext cx="0" cy="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2"/>
            <p:cNvSpPr>
              <a:spLocks noChangeShapeType="1"/>
            </p:cNvSpPr>
            <p:nvPr/>
          </p:nvSpPr>
          <p:spPr bwMode="auto">
            <a:xfrm>
              <a:off x="1920" y="212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3"/>
            <p:cNvSpPr>
              <a:spLocks noChangeShapeType="1"/>
            </p:cNvSpPr>
            <p:nvPr/>
          </p:nvSpPr>
          <p:spPr bwMode="auto">
            <a:xfrm flipV="1">
              <a:off x="1920" y="224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1"/>
            <p:cNvSpPr txBox="1">
              <a:spLocks noChangeArrowheads="1"/>
            </p:cNvSpPr>
            <p:nvPr/>
          </p:nvSpPr>
          <p:spPr bwMode="auto">
            <a:xfrm>
              <a:off x="1884" y="1727"/>
              <a:ext cx="5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smtClean="0">
                  <a:latin typeface="Times New Roman" pitchFamily="18" charset="0"/>
                </a:rPr>
                <a:t>Single Pole Structure</a:t>
              </a:r>
              <a:endParaRPr lang="en-US" altLang="en-US" sz="1200" b="1" dirty="0">
                <a:latin typeface="Times New Roman" pitchFamily="18" charset="0"/>
              </a:endParaRPr>
            </a:p>
          </p:txBody>
        </p:sp>
      </p:grpSp>
      <p:grpSp>
        <p:nvGrpSpPr>
          <p:cNvPr id="40" name="Group 543"/>
          <p:cNvGrpSpPr>
            <a:grpSpLocks/>
          </p:cNvGrpSpPr>
          <p:nvPr/>
        </p:nvGrpSpPr>
        <p:grpSpPr bwMode="auto">
          <a:xfrm>
            <a:off x="1179512" y="5782241"/>
            <a:ext cx="4826000" cy="660400"/>
            <a:chOff x="640" y="2904"/>
            <a:chExt cx="3040" cy="416"/>
          </a:xfrm>
        </p:grpSpPr>
        <p:sp>
          <p:nvSpPr>
            <p:cNvPr id="41"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5"/>
            <p:cNvSpPr>
              <a:spLocks noChangeShapeType="1"/>
            </p:cNvSpPr>
            <p:nvPr/>
          </p:nvSpPr>
          <p:spPr bwMode="auto">
            <a:xfrm>
              <a:off x="140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6"/>
            <p:cNvSpPr>
              <a:spLocks noChangeShapeType="1"/>
            </p:cNvSpPr>
            <p:nvPr/>
          </p:nvSpPr>
          <p:spPr bwMode="auto">
            <a:xfrm>
              <a:off x="68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L7"/>
            <p:cNvSpPr>
              <a:spLocks noChangeShapeType="1"/>
            </p:cNvSpPr>
            <p:nvPr/>
          </p:nvSpPr>
          <p:spPr bwMode="auto">
            <a:xfrm>
              <a:off x="114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 name="L8"/>
            <p:cNvSpPr>
              <a:spLocks noChangeShapeType="1"/>
            </p:cNvSpPr>
            <p:nvPr/>
          </p:nvSpPr>
          <p:spPr bwMode="auto">
            <a:xfrm>
              <a:off x="144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9"/>
            <p:cNvSpPr>
              <a:spLocks noChangeShapeType="1"/>
            </p:cNvSpPr>
            <p:nvPr/>
          </p:nvSpPr>
          <p:spPr bwMode="auto">
            <a:xfrm>
              <a:off x="190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11"/>
            <p:cNvSpPr>
              <a:spLocks noChangeShapeType="1"/>
            </p:cNvSpPr>
            <p:nvPr/>
          </p:nvSpPr>
          <p:spPr bwMode="auto">
            <a:xfrm>
              <a:off x="220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12"/>
            <p:cNvSpPr>
              <a:spLocks noChangeShapeType="1"/>
            </p:cNvSpPr>
            <p:nvPr/>
          </p:nvSpPr>
          <p:spPr bwMode="auto">
            <a:xfrm>
              <a:off x="266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13"/>
            <p:cNvSpPr>
              <a:spLocks noChangeShapeType="1"/>
            </p:cNvSpPr>
            <p:nvPr/>
          </p:nvSpPr>
          <p:spPr bwMode="auto">
            <a:xfrm>
              <a:off x="292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14"/>
            <p:cNvSpPr>
              <a:spLocks noChangeShapeType="1"/>
            </p:cNvSpPr>
            <p:nvPr/>
          </p:nvSpPr>
          <p:spPr bwMode="auto">
            <a:xfrm>
              <a:off x="296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15"/>
            <p:cNvSpPr>
              <a:spLocks noChangeShapeType="1"/>
            </p:cNvSpPr>
            <p:nvPr/>
          </p:nvSpPr>
          <p:spPr bwMode="auto">
            <a:xfrm>
              <a:off x="342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1"/>
            <p:cNvSpPr txBox="1">
              <a:spLocks noChangeArrowheads="1"/>
            </p:cNvSpPr>
            <p:nvPr/>
          </p:nvSpPr>
          <p:spPr bwMode="auto">
            <a:xfrm>
              <a:off x="1920" y="31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100'</a:t>
              </a:r>
            </a:p>
          </p:txBody>
        </p:sp>
        <p:sp>
          <p:nvSpPr>
            <p:cNvPr id="58" name="T3"/>
            <p:cNvSpPr txBox="1">
              <a:spLocks noChangeArrowheads="1"/>
            </p:cNvSpPr>
            <p:nvPr/>
          </p:nvSpPr>
          <p:spPr bwMode="auto">
            <a:xfrm>
              <a:off x="78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59" name="T4"/>
            <p:cNvSpPr txBox="1">
              <a:spLocks noChangeArrowheads="1"/>
            </p:cNvSpPr>
            <p:nvPr/>
          </p:nvSpPr>
          <p:spPr bwMode="auto">
            <a:xfrm>
              <a:off x="306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0" name="T5"/>
            <p:cNvSpPr txBox="1">
              <a:spLocks noChangeArrowheads="1"/>
            </p:cNvSpPr>
            <p:nvPr/>
          </p:nvSpPr>
          <p:spPr bwMode="auto">
            <a:xfrm>
              <a:off x="154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1" name="T6"/>
            <p:cNvSpPr txBox="1">
              <a:spLocks noChangeArrowheads="1"/>
            </p:cNvSpPr>
            <p:nvPr/>
          </p:nvSpPr>
          <p:spPr bwMode="auto">
            <a:xfrm>
              <a:off x="230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grpSp>
      <p:sp>
        <p:nvSpPr>
          <p:cNvPr id="62" name="Text Box 544"/>
          <p:cNvSpPr txBox="1">
            <a:spLocks noChangeArrowheads="1"/>
          </p:cNvSpPr>
          <p:nvPr/>
        </p:nvSpPr>
        <p:spPr bwMode="auto">
          <a:xfrm>
            <a:off x="5116512" y="5545706"/>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63" name="Text Box 545"/>
          <p:cNvSpPr txBox="1">
            <a:spLocks noChangeArrowheads="1"/>
          </p:cNvSpPr>
          <p:nvPr/>
        </p:nvSpPr>
        <p:spPr bwMode="auto">
          <a:xfrm>
            <a:off x="1382712" y="553550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Tree>
    <p:extLst>
      <p:ext uri="{BB962C8B-B14F-4D97-AF65-F5344CB8AC3E}">
        <p14:creationId xmlns:p14="http://schemas.microsoft.com/office/powerpoint/2010/main" val="82519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682" y="783771"/>
            <a:ext cx="6096000" cy="461665"/>
          </a:xfrm>
          <a:prstGeom prst="rect">
            <a:avLst/>
          </a:prstGeom>
          <a:noFill/>
        </p:spPr>
        <p:txBody>
          <a:bodyPr wrap="square" rtlCol="0">
            <a:spAutoFit/>
          </a:bodyPr>
          <a:lstStyle/>
          <a:p>
            <a:pPr algn="ctr"/>
            <a:endParaRPr lang="en-US" sz="2400" b="1" i="1" dirty="0"/>
          </a:p>
        </p:txBody>
      </p:sp>
      <p:sp>
        <p:nvSpPr>
          <p:cNvPr id="2" name="TextBox 1"/>
          <p:cNvSpPr txBox="1"/>
          <p:nvPr/>
        </p:nvSpPr>
        <p:spPr>
          <a:xfrm>
            <a:off x="768123" y="231003"/>
            <a:ext cx="5272768" cy="646331"/>
          </a:xfrm>
          <a:prstGeom prst="rect">
            <a:avLst/>
          </a:prstGeom>
          <a:noFill/>
        </p:spPr>
        <p:txBody>
          <a:bodyPr wrap="square" rtlCol="0">
            <a:spAutoFit/>
          </a:bodyPr>
          <a:lstStyle/>
          <a:p>
            <a:pPr algn="ctr"/>
            <a:r>
              <a:rPr lang="en-US" b="1" i="1" dirty="0" smtClean="0"/>
              <a:t>Here is a brand new home placed in Alabama Power Transmission Line Rights of Way!</a:t>
            </a:r>
            <a:endParaRPr lang="en-US" b="1" i="1" dirty="0"/>
          </a:p>
        </p:txBody>
      </p:sp>
      <p:grpSp>
        <p:nvGrpSpPr>
          <p:cNvPr id="34" name="Group 341"/>
          <p:cNvGrpSpPr>
            <a:grpSpLocks/>
          </p:cNvGrpSpPr>
          <p:nvPr/>
        </p:nvGrpSpPr>
        <p:grpSpPr bwMode="auto">
          <a:xfrm>
            <a:off x="3167062" y="3964556"/>
            <a:ext cx="889000" cy="1766888"/>
            <a:chOff x="1884" y="1727"/>
            <a:chExt cx="560" cy="1113"/>
          </a:xfrm>
        </p:grpSpPr>
        <p:sp>
          <p:nvSpPr>
            <p:cNvPr id="35" name="L1"/>
            <p:cNvSpPr>
              <a:spLocks noChangeShapeType="1"/>
            </p:cNvSpPr>
            <p:nvPr/>
          </p:nvSpPr>
          <p:spPr bwMode="auto">
            <a:xfrm flipV="1">
              <a:off x="2160" y="2040"/>
              <a:ext cx="0" cy="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2"/>
            <p:cNvSpPr>
              <a:spLocks noChangeShapeType="1"/>
            </p:cNvSpPr>
            <p:nvPr/>
          </p:nvSpPr>
          <p:spPr bwMode="auto">
            <a:xfrm>
              <a:off x="1920" y="212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3"/>
            <p:cNvSpPr>
              <a:spLocks noChangeShapeType="1"/>
            </p:cNvSpPr>
            <p:nvPr/>
          </p:nvSpPr>
          <p:spPr bwMode="auto">
            <a:xfrm flipV="1">
              <a:off x="1920" y="2240"/>
              <a:ext cx="48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1"/>
            <p:cNvSpPr txBox="1">
              <a:spLocks noChangeArrowheads="1"/>
            </p:cNvSpPr>
            <p:nvPr/>
          </p:nvSpPr>
          <p:spPr bwMode="auto">
            <a:xfrm>
              <a:off x="1884" y="1727"/>
              <a:ext cx="5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500" tIns="63500" rIns="63500" bIns="6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smtClean="0">
                  <a:latin typeface="Times New Roman" pitchFamily="18" charset="0"/>
                </a:rPr>
                <a:t>Single Pole Structure</a:t>
              </a:r>
              <a:endParaRPr lang="en-US" altLang="en-US" sz="1200" b="1" dirty="0">
                <a:latin typeface="Times New Roman" pitchFamily="18" charset="0"/>
              </a:endParaRPr>
            </a:p>
          </p:txBody>
        </p:sp>
      </p:grpSp>
      <p:grpSp>
        <p:nvGrpSpPr>
          <p:cNvPr id="40" name="Group 543"/>
          <p:cNvGrpSpPr>
            <a:grpSpLocks/>
          </p:cNvGrpSpPr>
          <p:nvPr/>
        </p:nvGrpSpPr>
        <p:grpSpPr bwMode="auto">
          <a:xfrm>
            <a:off x="1179512" y="5782241"/>
            <a:ext cx="4826000" cy="660400"/>
            <a:chOff x="640" y="2904"/>
            <a:chExt cx="3040" cy="416"/>
          </a:xfrm>
        </p:grpSpPr>
        <p:sp>
          <p:nvSpPr>
            <p:cNvPr id="41" name="L1"/>
            <p:cNvSpPr>
              <a:spLocks noChangeShapeType="1"/>
            </p:cNvSpPr>
            <p:nvPr/>
          </p:nvSpPr>
          <p:spPr bwMode="auto">
            <a:xfrm>
              <a:off x="64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2"/>
            <p:cNvSpPr>
              <a:spLocks noChangeShapeType="1"/>
            </p:cNvSpPr>
            <p:nvPr/>
          </p:nvSpPr>
          <p:spPr bwMode="auto">
            <a:xfrm>
              <a:off x="3680" y="2920"/>
              <a:ext cx="0" cy="4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3"/>
            <p:cNvSpPr>
              <a:spLocks noChangeShapeType="1"/>
            </p:cNvSpPr>
            <p:nvPr/>
          </p:nvSpPr>
          <p:spPr bwMode="auto">
            <a:xfrm>
              <a:off x="680" y="3200"/>
              <a:ext cx="124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4"/>
            <p:cNvSpPr>
              <a:spLocks noChangeShapeType="1"/>
            </p:cNvSpPr>
            <p:nvPr/>
          </p:nvSpPr>
          <p:spPr bwMode="auto">
            <a:xfrm>
              <a:off x="2400" y="3200"/>
              <a:ext cx="1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5"/>
            <p:cNvSpPr>
              <a:spLocks noChangeShapeType="1"/>
            </p:cNvSpPr>
            <p:nvPr/>
          </p:nvSpPr>
          <p:spPr bwMode="auto">
            <a:xfrm>
              <a:off x="140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6"/>
            <p:cNvSpPr>
              <a:spLocks noChangeShapeType="1"/>
            </p:cNvSpPr>
            <p:nvPr/>
          </p:nvSpPr>
          <p:spPr bwMode="auto">
            <a:xfrm>
              <a:off x="68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L7"/>
            <p:cNvSpPr>
              <a:spLocks noChangeShapeType="1"/>
            </p:cNvSpPr>
            <p:nvPr/>
          </p:nvSpPr>
          <p:spPr bwMode="auto">
            <a:xfrm>
              <a:off x="114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 name="L8"/>
            <p:cNvSpPr>
              <a:spLocks noChangeShapeType="1"/>
            </p:cNvSpPr>
            <p:nvPr/>
          </p:nvSpPr>
          <p:spPr bwMode="auto">
            <a:xfrm>
              <a:off x="144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9"/>
            <p:cNvSpPr>
              <a:spLocks noChangeShapeType="1"/>
            </p:cNvSpPr>
            <p:nvPr/>
          </p:nvSpPr>
          <p:spPr bwMode="auto">
            <a:xfrm>
              <a:off x="190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10"/>
            <p:cNvSpPr>
              <a:spLocks noChangeShapeType="1"/>
            </p:cNvSpPr>
            <p:nvPr/>
          </p:nvSpPr>
          <p:spPr bwMode="auto">
            <a:xfrm>
              <a:off x="216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11"/>
            <p:cNvSpPr>
              <a:spLocks noChangeShapeType="1"/>
            </p:cNvSpPr>
            <p:nvPr/>
          </p:nvSpPr>
          <p:spPr bwMode="auto">
            <a:xfrm>
              <a:off x="220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12"/>
            <p:cNvSpPr>
              <a:spLocks noChangeShapeType="1"/>
            </p:cNvSpPr>
            <p:nvPr/>
          </p:nvSpPr>
          <p:spPr bwMode="auto">
            <a:xfrm>
              <a:off x="266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13"/>
            <p:cNvSpPr>
              <a:spLocks noChangeShapeType="1"/>
            </p:cNvSpPr>
            <p:nvPr/>
          </p:nvSpPr>
          <p:spPr bwMode="auto">
            <a:xfrm>
              <a:off x="2920" y="2920"/>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14"/>
            <p:cNvSpPr>
              <a:spLocks noChangeShapeType="1"/>
            </p:cNvSpPr>
            <p:nvPr/>
          </p:nvSpPr>
          <p:spPr bwMode="auto">
            <a:xfrm>
              <a:off x="2960" y="3000"/>
              <a:ext cx="220" cy="0"/>
            </a:xfrm>
            <a:prstGeom prst="line">
              <a:avLst/>
            </a:prstGeom>
            <a:noFill/>
            <a:ln w="12700">
              <a:solidFill>
                <a:srgbClr val="000000"/>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15"/>
            <p:cNvSpPr>
              <a:spLocks noChangeShapeType="1"/>
            </p:cNvSpPr>
            <p:nvPr/>
          </p:nvSpPr>
          <p:spPr bwMode="auto">
            <a:xfrm>
              <a:off x="3420" y="3000"/>
              <a:ext cx="22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1"/>
            <p:cNvSpPr txBox="1">
              <a:spLocks noChangeArrowheads="1"/>
            </p:cNvSpPr>
            <p:nvPr/>
          </p:nvSpPr>
          <p:spPr bwMode="auto">
            <a:xfrm>
              <a:off x="1920" y="31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100'</a:t>
              </a:r>
            </a:p>
          </p:txBody>
        </p:sp>
        <p:sp>
          <p:nvSpPr>
            <p:cNvPr id="58" name="T3"/>
            <p:cNvSpPr txBox="1">
              <a:spLocks noChangeArrowheads="1"/>
            </p:cNvSpPr>
            <p:nvPr/>
          </p:nvSpPr>
          <p:spPr bwMode="auto">
            <a:xfrm>
              <a:off x="78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59" name="T4"/>
            <p:cNvSpPr txBox="1">
              <a:spLocks noChangeArrowheads="1"/>
            </p:cNvSpPr>
            <p:nvPr/>
          </p:nvSpPr>
          <p:spPr bwMode="auto">
            <a:xfrm>
              <a:off x="306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0" name="T5"/>
            <p:cNvSpPr txBox="1">
              <a:spLocks noChangeArrowheads="1"/>
            </p:cNvSpPr>
            <p:nvPr/>
          </p:nvSpPr>
          <p:spPr bwMode="auto">
            <a:xfrm>
              <a:off x="154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sp>
          <p:nvSpPr>
            <p:cNvPr id="61" name="T6"/>
            <p:cNvSpPr txBox="1">
              <a:spLocks noChangeArrowheads="1"/>
            </p:cNvSpPr>
            <p:nvPr/>
          </p:nvSpPr>
          <p:spPr bwMode="auto">
            <a:xfrm>
              <a:off x="2300" y="290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25'</a:t>
              </a:r>
            </a:p>
          </p:txBody>
        </p:sp>
      </p:grpSp>
      <p:sp>
        <p:nvSpPr>
          <p:cNvPr id="62" name="Text Box 544"/>
          <p:cNvSpPr txBox="1">
            <a:spLocks noChangeArrowheads="1"/>
          </p:cNvSpPr>
          <p:nvPr/>
        </p:nvSpPr>
        <p:spPr bwMode="auto">
          <a:xfrm>
            <a:off x="5116512" y="5545706"/>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a:solidFill>
                  <a:srgbClr val="FF0000"/>
                </a:solidFill>
              </a:rPr>
              <a:t>uncleared</a:t>
            </a:r>
          </a:p>
        </p:txBody>
      </p:sp>
      <p:sp>
        <p:nvSpPr>
          <p:cNvPr id="63" name="Text Box 545"/>
          <p:cNvSpPr txBox="1">
            <a:spLocks noChangeArrowheads="1"/>
          </p:cNvSpPr>
          <p:nvPr/>
        </p:nvSpPr>
        <p:spPr bwMode="auto">
          <a:xfrm>
            <a:off x="1382712" y="553550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dirty="0" smtClean="0">
                <a:solidFill>
                  <a:srgbClr val="FF0000"/>
                </a:solidFill>
              </a:rPr>
              <a:t>uncleared</a:t>
            </a:r>
            <a:endParaRPr lang="en-US" altLang="en-US" sz="1200" b="1" dirty="0">
              <a:solidFill>
                <a:srgbClr val="FF0000"/>
              </a:solidFill>
            </a:endParaRPr>
          </a:p>
        </p:txBody>
      </p:sp>
      <p:pic>
        <p:nvPicPr>
          <p:cNvPr id="4098" name="Picture 2" descr="S:\Workgroups\APC Power Delivery\Trans Line Design&amp;Maint Sup\Encroachments\JASON-SOUTHERN DIV\REFERENCE_RESEARCH_10.27.15\LINE FOLDER\46\430000 NO AUBURN NOTASULGA STR 134A TO NOTASULGA\STR 145\20150428_140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42" y="857250"/>
            <a:ext cx="648993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2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207</TotalTime>
  <Words>765</Words>
  <Application>Microsoft Office PowerPoint</Application>
  <PresentationFormat>On-screen Show (4:3)</PresentationFormat>
  <Paragraphs>132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Information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McDade, Jason</dc:creator>
  <cp:lastModifiedBy>Davis, Mary</cp:lastModifiedBy>
  <cp:revision>22</cp:revision>
  <dcterms:created xsi:type="dcterms:W3CDTF">2016-07-07T19:47:36Z</dcterms:created>
  <dcterms:modified xsi:type="dcterms:W3CDTF">2016-12-02T21:19:16Z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-1862450680</vt:i4>
  </property>
  <property fmtid="{D5CDD505-2E9C-101B-9397-08002B2CF9AE}" pid="3" name="_NewReviewCycle">
    <vt:lpwstr/>
  </property>
  <property fmtid="{D5CDD505-2E9C-101B-9397-08002B2CF9AE}" pid="4" name="_EmailSubject">
    <vt:lpwstr>Alabama Power PPT...</vt:lpwstr>
  </property>
  <property fmtid="{D5CDD505-2E9C-101B-9397-08002B2CF9AE}" pid="5" name="_AuthorEmail">
    <vt:lpwstr>jmcdade@SOUTHERNCO.COM</vt:lpwstr>
  </property>
  <property fmtid="{D5CDD505-2E9C-101B-9397-08002B2CF9AE}" pid="6" name="_AuthorEmailDisplayName">
    <vt:lpwstr>McDade, Jason</vt:lpwstr>
  </property>
</Properties>
</file>